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handoutMasterIdLst>
    <p:handoutMasterId r:id="rId53"/>
  </p:handoutMasterIdLst>
  <p:sldIdLst>
    <p:sldId id="304" r:id="rId2"/>
    <p:sldId id="275" r:id="rId3"/>
    <p:sldId id="257" r:id="rId4"/>
    <p:sldId id="276" r:id="rId5"/>
    <p:sldId id="277" r:id="rId6"/>
    <p:sldId id="263" r:id="rId7"/>
    <p:sldId id="270" r:id="rId8"/>
    <p:sldId id="278" r:id="rId9"/>
    <p:sldId id="280" r:id="rId10"/>
    <p:sldId id="281" r:id="rId11"/>
    <p:sldId id="271" r:id="rId12"/>
    <p:sldId id="282" r:id="rId13"/>
    <p:sldId id="283" r:id="rId14"/>
    <p:sldId id="284" r:id="rId15"/>
    <p:sldId id="344" r:id="rId16"/>
    <p:sldId id="347" r:id="rId17"/>
    <p:sldId id="345" r:id="rId18"/>
    <p:sldId id="346" r:id="rId19"/>
    <p:sldId id="285" r:id="rId20"/>
    <p:sldId id="294" r:id="rId21"/>
    <p:sldId id="330" r:id="rId22"/>
    <p:sldId id="331" r:id="rId23"/>
    <p:sldId id="332" r:id="rId24"/>
    <p:sldId id="333" r:id="rId25"/>
    <p:sldId id="334" r:id="rId26"/>
    <p:sldId id="301" r:id="rId27"/>
    <p:sldId id="335" r:id="rId28"/>
    <p:sldId id="336" r:id="rId29"/>
    <p:sldId id="299" r:id="rId30"/>
    <p:sldId id="311" r:id="rId31"/>
    <p:sldId id="339" r:id="rId32"/>
    <p:sldId id="340" r:id="rId33"/>
    <p:sldId id="341" r:id="rId34"/>
    <p:sldId id="342" r:id="rId35"/>
    <p:sldId id="258" r:id="rId36"/>
    <p:sldId id="313" r:id="rId37"/>
    <p:sldId id="310" r:id="rId38"/>
    <p:sldId id="315" r:id="rId39"/>
    <p:sldId id="259" r:id="rId40"/>
    <p:sldId id="302" r:id="rId41"/>
    <p:sldId id="317" r:id="rId42"/>
    <p:sldId id="318" r:id="rId43"/>
    <p:sldId id="319" r:id="rId44"/>
    <p:sldId id="343" r:id="rId45"/>
    <p:sldId id="321" r:id="rId46"/>
    <p:sldId id="324" r:id="rId47"/>
    <p:sldId id="320" r:id="rId48"/>
    <p:sldId id="322" r:id="rId49"/>
    <p:sldId id="325" r:id="rId50"/>
    <p:sldId id="326" r:id="rId51"/>
    <p:sldId id="327" r:id="rId5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5667" autoAdjust="0"/>
  </p:normalViewPr>
  <p:slideViewPr>
    <p:cSldViewPr>
      <p:cViewPr varScale="1">
        <p:scale>
          <a:sx n="91" d="100"/>
          <a:sy n="91" d="100"/>
        </p:scale>
        <p:origin x="98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55F6E50-3A3F-42FA-925D-3B0D54544C2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652FBAA-2C1E-48BD-B8F7-2656CFD85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77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2:38:00.47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10357 9083 12 0,'0'3'6'0,"-6"-6"0"0,6 3 6 0,0 0-7 16,0 0 0-16,0-3 5 16,0 1 0-16,0 2-12 15,0 0 1-15,0-5 7 16,-3-1 1-16,0 1-3 16,0-3 1-16,0-3-3 15,0 1 1-15,-3-3 0 16,3-16 0-16,0-3 0 15,0-11 0-15,-5-12-1 16,2-9 1-16,6-7-2 16,0-3 1-16,0-11-1 15,0 3 0-15,0 0-1 16,3 8 1-16,0 5 0 16,2 8 0-16,1 6 0 15,0 13 1-15,0 4-1 16,-3 15 1-16,6 7-1 15,3 13 0-15,0 16-1 16,3 14 0-16,6 10 0 0,0 11 0 16,2 10-1-16,1 8 1 15,3-3 0-15,-6-15 0 16,9 21-1-16,2 5 0 16,-5-8-1-16,-3-2 1 15,6-6-1-15,-3 0 1 16,-1-10-1-16,-2-6 0 15,-3-5-1-15,-6-5 1 0,-3-9-1 16,-6-4 1-16,-6-8-1 16,-6-9 0-16,-9-10 0 15,-3-8 0-15,-9-7 0 16,-5-4 1-16,-7-2 0 16,-9-5 0-16,-8 2 1 15,-7-2 1-15,-2-1 1 16,-1 6 0-16,1 3 1 15,5 2 1-15,-2 3 0 16,2 2 1-16,9 1-1 16,10 4 0-16,5 1 1 15,6 2 0-15,10 1-1 16,14 2 0-16,9-3-1 16,14 1 0-16,10 2-1 15,12-11 1-15,6 6-2 16,11 0 0-16,10 0 0 15,5-1 0-15,-3-4 0 16,1-1 1-16,-1-2-1 16,4 0 0-16,-1 3 0 0,-2-1 0 15,-10-2 0-15,-8 0 1 32,-7 7-1-32,-11 4 0 15,-9 5 0-15,-9 10 1 16,-12 3-1-16,-9 5 0 15,-12 3-1-15,-6 10 1 16,-8 9 0-16,8-9 0 0,-24 24-1 16,-2 3 1-16,-7 11 0 15,-9 2 0-15,-2 3-1 16,5-3 1-16,1 3-1 16,5-11 0-16,7-10-4 15,8-6 1-15,9-10-11 16,13-11 1-16</inkml:trace>
  <inkml:trace contextRef="#ctx0" brushRef="#br0" timeOffset="1771.7195">14027 13449 50 0,'3'2'25'0,"-3"-12"-19"0,0 2 26 16,3-5-31-16,-6-3 1 15,3 0 1-15,-6-3 0 16,6-2-2-16,-3-5 0 15,-3-9 3-15,0-2 0 16,-2-8-1-16,2-8 0 16,3-2-2-16,0-6 1 15,3 3-3-15,0 0 0 16,6-1-1-16,0-1 0 0,2 4 0 16,4 6 0-16,3 7 1 15,0 9 0-15,0 10 1 16,3 8 0-16,0 16 0 15,6 8 0-15,-1 16 0 16,1 10 1-16,0 11-1 16,3 3 1-16,0 10-1 15,2 3 1-15,1 5-1 16,0-5 0-16,3-3 0 16,2 3 0-16,-5-11 0 15,0 1 0-15,0-4-1 16,-7 1 1-16,-2-6-1 15,-6-10 1-15,-6-8-2 16,0 0 0-16,-6-8 0 16,-6-6 1-16,-6-5 0 15,-12-2 0-15,-3-14-1 0,-8-7 1 16,-10-6 0-16,-3-5 0 16,-14-5 0-16,-7-1 1 15,-2-2 0-15,-1 8 0 16,-2-5 1-16,3 7 0 15,-7 3 1-15,7 3 0 16,8 3 1-16,4 5 1 16,11 2 0-16,9 0 0 15,9 1-1-15,15 2 1 0,12 3-1 16,12 2 1-16,12 0-2 16,6 3 0-16,6-8-2 15,8 8 1-15,4-5-1 16,9 0 1-16,8-6-1 15,3-7 0-15,1-6 0 16,-1 3 1-16,-2-3-1 16,2 0 0-16,4-2-1 15,-4-1 1-15,-11 3-1 16,-7 3 0-16,-8 5-1 16,-9 0 1-16,-6 6-1 15,-4 4 1-15,-8 4 0 16,-3 4 0-16,-9 6 0 15,-3 6 1-15,-9 4 0 16,-9 1 0-16,-8 5-1 16,-13 7 1-16,-3 4-1 15,-5 7 1-15,-7 11 0 16,0 5 0-16,-8 0 0 0,-1 6 0 16,1 5 0-16,8 2 0 15,7-2-2-15,8-6 0 16,6-2-9-16,6-3 0 15,7-7-7-15,5-6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2:38:09.58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12485 10202 34 0,'0'3'17'0,"0"-32"-10"0,3 21 17 16,-3-5-22-16,0-8 0 15,0-3 4-15,0-5 1 16,0-6-7-16,0-4 1 0,-3-6 4 16,0-8 1-16,3-3-2 15,-3-2 0-15,3-3-2 16,0 5 0-16,0 6-1 15,0 5 0-15,3 3-1 16,0 2 0-16,0 14 1 16,3 2 0-16,3 8-1 15,0 11 1-15,3 7 0 16,3 12 0-16,3 9 0 16,3 12 0-16,5 12-1 15,4 4 1-15,6-1-1 16,3 6 1-16,-4 2-1 15,1 3 0-15,0-1-1 16,-3-4 1-16,-4 0 0 16,-2-6 0-16,-6-13-1 15,-3-8 0-15,-3-5 0 16,-6-8 0-16,-3-6-1 16,-6-10 0-16,-6-5 0 15,-3-8 0-15,-6-3 0 0,-6-5 0 16,-3 0 1-16,-12-3 0 15,-2 3 1-15,-10-3 1 16,3 3 0-16,-5 2 0 16,5-2 0-16,-2 8 1 15,5-6 0-15,3 3 0 16,7 0 0-16,5 3 0 0,6 3-1 16,3-1 1-1,9-8-1 1,3 4 0-16,6-1-1 15,6 3 1-15,6-6-2 16,6 0 1-16,6 4 0 16,5-4 0-16,10 1 0 15,6 2 0-15,2-5 0 16,1 2 0-16,3 3 0 16,-4 0 1-16,1 3-1 15,-3 0 0-15,-7 0 0 16,-2 2 0-16,-3 0 0 15,-4 3 0-15,-5 1 0 16,-3 1 0-16,-6 1 0 16,0 2 0-16,-3 1 0 15,-3 2 0-15,-3 2 0 16,-3 1 0-16,-3 2 0 16,-6 3 0-16,-3 3 0 0,-3 2 0 15,-3 11 0-15,-6 2 0 16,-6 6 0-16,-8 5 1 15,-7 5-1-15,-6 6 0 16,-5-3 1-16,-4 0 0 16,1-3 0-16,-4 1 1 15,9-4-1-15,7-4 0 16,2-9-2-16,9-2 0 16,7-3-7-16,5-5 1 0,9-5-11 15,6-11 0-15</inkml:trace>
  <inkml:trace contextRef="#ctx0" brushRef="#br0" timeOffset="1666.428">11807 12068 37 0,'-3'10'18'0,"-3"-26"-16"0,6 19 19 0,0-3-20 16,0 0 0-16,-3 0 1 16,0 0 1-16,0-5-3 15,3 5 1-15,0 0 2 16,0-3 1-16,-3-2-1 16,3-1 0-16,0-9-1 15,0-1 0-15,-3-5 0 16,3-6 0-16,0-5-2 15,0-5 1-15,3-8 0 16,3-10 0-16,-3-9 0 16,0-2 0-16,-3 0-1 15,0 0 1-15,0-3 0 16,0 6 0-16,3 7-1 16,-3 3 1-16,0 5-1 15,0 14 1-15,3 5-1 16,0 10 0-16,0 11 0 15,6 14 0-15,3 4 0 0,-1 14 0 16,7 3 0-16,-3 4 1 16,3 9-1-16,3-3 0 15,3 5 0-15,0 3 1 16,2 0-2-16,1 6 1 16,-3-6 0-16,3 2 0 15,-3-4 0-15,-1-4 1 16,4-2-1-16,-9-2 0 0,0-4 0 15,-6-4 0-15,-6-6-1 16,0-8 1-16,-9-2 0 16,-6-3 0-16,-3-3 0 15,-3-5 0-15,-6-5 0 16,-6-6 1-16,-8-2-1 16,-4-11 1-16,-6-2-1 15,-5-6 0-15,-4 3 0 16,9 5 0-16,-11-8 0 15,2 3 0-15,4 0 1 16,2 3 0-16,9 5 0 16,7-1 0-16,5 6 0 15,6 6 1-15,6 5-2 16,3 2 1-16,6 3-1 16,6 0 1-16,6 3-1 15,6 2 0-15,6-2-1 16,6 2 1-16,3-5 0 15,11-8 0-15,7 3 0 0,6-6 0 16,-1 0-1-16,4-2 1 16,5-3-1-16,-8-2 1 15,-1-1-1-15,1 1 0 16,0-1 1-16,-7 3 0 16,-2-2 0-16,-9 7 0 15,-3 3 0-15,-13 3 0 16,-2 0 0-16,-6 2 0 0,-6 6 0 15,-6 2 0 1,-3 6 0-16,-6 2 1 0,-3 8-1 16,-2 0 0-16,-4 8-1 15,-3 8 1-15,-3 3 0 16,-6 10 0-16,-2 1-1 16,-4-1 1-16,0 0-1 15,-5-2 0-15,-1-3-1 16,0-3 0-16,1-8-6 15,8-2 0-15,6-5-7 16,3-14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2:38:15.9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12566 10231 28 0,'0'6'14'0,"0"-22"-5"15,3 11 14-15,0-3-22 16,-3-3 0-16,0-2 2 16,3-6 1-16,-3 3-3 15,0-2 1-15,0-3 3 16,0-6 0-16,-3-4-1 16,0-9 1-16,0-3-3 15,0-7 0-15,0-3-2 0,0-2 0 16,3 2-1-16,0 5 0 15,0 6 0-15,0 5 1 16,3 5 1-16,0 6 0 16,3 2 0-16,0 5 1 15,6 3-1-15,0 8 1 16,2 6-1-16,1 7 0 16,3 6 0-16,-6-1 0 15,15 17 0-15,3 4 0 0,-4 1 0 16,1 8 0-16,0-3-1 15,3 8 1-15,0-5-1 16,-1-3 1-16,1 0-2 16,-3 0 1-16,-3-5-1 15,-3-3 1-15,-4-3-1 16,-2-5 0-16,-6-5 0 16,-3 5 0-16,0-7 0 15,-6-7 0-15,-3-1 0 16,-9-9 0-16,-6 0 0 15,-8-2 1-15,-4-3-1 16,-6-5 0-16,-12-6 0 16,-8 1 1-16,-1-1 1 15,1 1 0-15,-4-3 0 16,7 5 1-16,5-3-1 16,-3 3 1-16,10 1 0 15,8 1 1-15,3 4-2 16,9 2 1-16,7 3-2 0,8 2 1 15,9-5 0-15,5 3 0 16,7-3-1-16,9 0 0 16,9-3 0-16,6-5 0 15,11 0 0-15,7-5 0 16,2 3 0-16,4-11 0 16,5 5 0-16,-5 0 0 15,-7 3 0-15,1 2 0 16,-6 3 0-16,-7 6 0 15,-8 2 0-15,-6 0 0 0,-4 3 0 16,-8 2 1-16,-6 3 0 16,-3 3 0-16,-9 2-1 15,-9 3 1-15,-3 8-1 16,-12 2 1-16,1 9-1 16,-10 5 0-16,-6 2 0 15,-2 3 0-15,-4 5 0 16,-3-2 1-16,-2 0-1 15,-1-1 1-15,3-2-1 16,10-2 1-16,-1-1-3 16,9-2 1-16,6-3-7 15,7-5 0-15,5-6-10 16,6-4 1-16</inkml:trace>
  <inkml:trace contextRef="#ctx0" brushRef="#br0" timeOffset="1546.3174">13307 12115 43 0,'0'3'21'0,"3"-3"-18"15,-3 0 29-15,0 0-30 16,0-8 1-16,3-3 2 15,-3-7 0-15,3-3-6 16,0-8 1-16,0-6 3 16,0-4 1-16,3-9-2 15,0-10 0-15,0-6-3 16,0-10 1-16,3 0-2 16,-1 5 0-16,1 3 0 15,0 5 0-15,0 11 0 16,0 5 1-16,0 5 1 15,0 6 1-15,3 10 0 0,0 8 1 16,0 11-1-16,0 8 1 16,0 4-1-16,5 9 0 15,4 8 0-15,0 11 0 16,6 4-1-16,-3 6 0 16,3 0 0-16,2 8 0 15,-5 3 0-15,0-3 1 16,-3-3-1-16,-3-2 1 15,-3-6-1-15,-4 0 1 0,1-10-1 16,-3-8 1-16,0 0-1 16,-6-9 1-16,0-1-1 15,-3-4 0-15,-3-2 0 16,-3-5 1-16,-3-6-1 16,-9-2 0-16,-5-3 0 15,-7 0 1-15,-9-3-2 16,0-2 1-16,1 3 0 15,-4-4 0-15,-3 1-1 16,4-3 1-16,5-2-1 16,-3-3 1-16,4 2 0 15,2 1 0-15,3 2-1 16,0 0 1-16,4 0-1 16,2 5 0-16,3 1 0 15,-3-1 1-15,9 3-1 16,6 3 1-16,3 2 0 15,6 3 1-15,6-2-1 16,6-1 1-16,12 0 0 0,3-2 0 16,9 0 0-16,5-3 0 15,7-3 0-15,8-7 1 16,7-6-1-16,2-3 1 16,4-7-2-16,-1 2 1 15,-5 1-1-15,-7 4 0 16,1 6 0-16,-9 0 0 15,-1 0 0 1,-8 7 0-16,-9 4 1 16,-13 5 1-16,-5 5-1 15,-12 0 1-15,-6 2-1 16,-3 3 0-16,-2 6 0 16,-4 2 0-16,-9 6-1 15,-3 2 0-15,-3 8 0 16,-2 0 0-16,-10 11 0 15,-6 5 0-15,-8 0-1 16,-1 2 1-16,-2 6 0 16,-7 0 1-16,10 5-1 15,-4-2 1-15,4-3-1 16,5-3 1-16,9-10-3 16,7-8 1-16,8-1-8 15,9-12 1-15,15-19-11 16,12-16 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2:38:22.66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11935 8977 34 0,'-3'3'17'0,"3"-6"-11"0,0 3 18 15,0-8-25-15,0-5 1 16,0-3 0-16,0-5 1 15,0-5-1-15,0-6 1 0,0-10-1 16,0-3 1-16,3-11 0 16,3 3 0-16,0-5 0 15,3-3 0-15,0 3-1 16,2 2 0-16,1 1 0 16,0 7 0-16,0 8 1 15,0 3 0-15,0 8 0 16,-3 8 0-16,3 5 1 15,-3 6 1-15,3 7-1 16,-3 3 1-16,2 8-1 16,1 10 0-16,6 6 0 15,0 8 0-15,3 8-1 16,3 5 0-16,0 0-1 16,2 2 0-16,1 1 0 15,0 0 0-15,-6 2 0 16,-3-5 0-16,-1-6 0 0,-2-2 0 15,-3-5 0-15,0-8 1 16,-3 0-1-16,-3-6 0 16,-3-4 0-16,-3-4 0 15,-3-5-1-15,-3 3 0 16,-6-5 0-16,-6-6 0 16,-5 1 0-16,-7-6 0 15,-3-3 1-15,-9-5 0 16,1-5 0-16,-4-8 0 0,-3 3 1 15,1-1 0-15,-4 3 0 16,-2 1 0-16,-4 1-1 16,0 4 1-16,7 2 0 15,5 3 0-15,4 2-1 16,8 1 1-16,6 2 0 16,9 2 0-16,6 1 1 15,9 0 0-15,9 0-1 16,6-1 1-16,12 1-1 15,9-3 0-15,8-3-1 16,4-2 1-16,9-5-1 16,5-1 1-16,4-5-1 15,5 3 1-15,4-3-1 16,-7 1 0-16,1-4 0 16,2 3 0-16,-8 3 0 15,-10 5 0-15,1 0 0 16,-7 8 0-16,-5 3-1 15,-6 5 1-15,0 0 0 0,-10 3 0 16,-5-1 0-16,-6 6 1 16,-6 6-1-16,-6-1 0 15,-6 3 0-15,-12 5 1 16,-3 5-1-16,-8 9 1 16,-10-4-1-16,-3 6 1 15,-5 8 0-15,-10 6 0 16,-2 2 0-16,-1 2 0 15,-2 3 0-15,2 3 0 16,6-10-1-16,10-6 1 0,8-6-5 16,6-4 1-16,9-9-15 15,10-7 1-15</inkml:trace>
  <inkml:trace contextRef="#ctx0" brushRef="#br0" timeOffset="1696.5979">13381 12160 40 0,'-6'13'20'0,"0"-15"-13"16,6 2 20-16,-3-5-27 15,3-3 1-15,0-3 2 16,0-5 1-1,0-26-3 1,0-3 0-16,3-8 2 16,0-3 1-16,3-10-2 15,0-5 1-15,0-14-2 16,3 3 1-16,3 5-2 16,0 1 0-16,0 9-1 15,0 7 1-15,0 7 0 16,-3 8 1-16,3 18 0 15,-3 9 0-15,5 7 0 16,1 11 0-16,-3 11 0 0,6 10 1 16,0 11-1-16,0 7 0 15,6 9-1-15,2 8 1 16,1-1-1-16,-3 3 0 16,3 6 0-16,0-6 0 15,-1-2 0-15,-2-4 0 16,0 1 0-16,-3-10 1 15,-3-4-1-15,-6-9 0 16,-3-7-1-16,-4-7 1 16,-5-3-1-16,-3-5 0 0,-5-5 0 15,-7 0 0-15,-6-6 0 16,-3-5 0-16,-6 0 1 16,-8-2 0-16,-10-4 1 15,0-2 0-15,-2-2 0 16,-10-3 1-16,10 2 0 15,-1 1 1-15,3-6 0 16,1 3 0-16,5-6 0 16,6 6 0-16,10 3-1 15,5 4 1-15,6-1-2 16,6 1 0-16,6 4-1 16,3-1 1-16,6 1-2 15,6-1 1-15,3 0-1 16,3 3 1-16,5 0 0 15,7 3 0-15,6-3 0 16,5 3 1-16,13-3-1 16,6-3 1-16,5-2-1 0,1-3 1 15,2-2-1-15,-2-9 1 16,-1 4-1-16,3-4 1 16,-5 1-1-16,-1-1 1 15,-8 3-1-15,-9 3 1 16,-7 0-1-16,-5 3 0 15,-9-1 0-15,-6 8 0 16,-3-2 0-16,-6 5 0 16,-3 3 0-16,-6 5 1 15,-3 5-1-15,-3 1 0 0,0 7 0 16,-6-3 0-16,-3 9 0 16,-3 2 0-16,-6 3 0 15,-6 5 0-15,-2 8 0 16,-4 3 0-16,-6 5 0 15,-5 5 0-15,-4 0 0 16,1 3 0-16,-7 3 0 16,-3-6 1-16,4 8-1 15,-1-5 0-15,1 0-2 16,-1-3 1-16,10 3-3 16,2-10 1-16,6-4-5 15,1-7 0-15,5-6-8 16,6-4 1-16,6-9-3 15,6-11 0-15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062C79-77C8-473D-B1B6-8A74722BC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BB69A-D834-44FF-B847-369D07A96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F9A81-3586-4398-A903-EBBB75764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EF010-8E6B-47AC-8630-684751739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656CC-D291-476C-ACD2-F8CCBE7C6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52204-1ED6-4CEF-88DD-AB07E20D4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C9F73-04C6-4440-BD21-871208DFB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F16F7-F8C8-4418-95C3-E9EBC0DE3C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B22CA-E78A-4982-A232-D1B1CFA62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9FE04-A4BA-4D83-BD8A-DA28D603E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AC03C2-D186-4162-9112-AB743BF05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B0AA38-01DA-494B-A3C2-2874E6F64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772400" cy="1143000"/>
          </a:xfrm>
        </p:spPr>
        <p:txBody>
          <a:bodyPr/>
          <a:lstStyle/>
          <a:p>
            <a:r>
              <a:rPr lang="en-US" sz="6000" dirty="0" smtClean="0"/>
              <a:t>Chapter 3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Parallel and Perpendicular Lines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rallelogram 17"/>
          <p:cNvSpPr/>
          <p:nvPr/>
        </p:nvSpPr>
        <p:spPr bwMode="auto">
          <a:xfrm rot="60000" flipV="1">
            <a:off x="2454280" y="3361842"/>
            <a:ext cx="1052013" cy="1828800"/>
          </a:xfrm>
          <a:prstGeom prst="parallelogram">
            <a:avLst/>
          </a:prstGeom>
          <a:solidFill>
            <a:srgbClr val="FDA09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7" name="Parallelogram 16"/>
          <p:cNvSpPr/>
          <p:nvPr/>
        </p:nvSpPr>
        <p:spPr bwMode="auto">
          <a:xfrm flipV="1">
            <a:off x="1752600" y="3371328"/>
            <a:ext cx="1034231" cy="182880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8688" name="Freeform 16"/>
          <p:cNvSpPr>
            <a:spLocks/>
          </p:cNvSpPr>
          <p:nvPr/>
        </p:nvSpPr>
        <p:spPr bwMode="auto">
          <a:xfrm>
            <a:off x="6324600" y="3352800"/>
            <a:ext cx="685800" cy="60960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0" y="48"/>
              </a:cxn>
              <a:cxn ang="0">
                <a:pos x="48" y="384"/>
              </a:cxn>
              <a:cxn ang="0">
                <a:pos x="432" y="0"/>
              </a:cxn>
            </a:cxnLst>
            <a:rect l="0" t="0" r="r" b="b"/>
            <a:pathLst>
              <a:path w="432" h="384">
                <a:moveTo>
                  <a:pt x="432" y="0"/>
                </a:moveTo>
                <a:lnTo>
                  <a:pt x="0" y="48"/>
                </a:lnTo>
                <a:lnTo>
                  <a:pt x="48" y="384"/>
                </a:lnTo>
                <a:lnTo>
                  <a:pt x="432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791200" y="4038600"/>
            <a:ext cx="685800" cy="53340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0" y="384"/>
              </a:cxn>
              <a:cxn ang="0">
                <a:pos x="480" y="384"/>
              </a:cxn>
              <a:cxn ang="0">
                <a:pos x="432" y="0"/>
              </a:cxn>
            </a:cxnLst>
            <a:rect l="0" t="0" r="r" b="b"/>
            <a:pathLst>
              <a:path w="480" h="384">
                <a:moveTo>
                  <a:pt x="432" y="0"/>
                </a:moveTo>
                <a:lnTo>
                  <a:pt x="0" y="384"/>
                </a:lnTo>
                <a:lnTo>
                  <a:pt x="480" y="384"/>
                </a:lnTo>
                <a:lnTo>
                  <a:pt x="43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Freeform 17"/>
          <p:cNvSpPr>
            <a:spLocks/>
          </p:cNvSpPr>
          <p:nvPr/>
        </p:nvSpPr>
        <p:spPr bwMode="auto">
          <a:xfrm>
            <a:off x="6477000" y="4572000"/>
            <a:ext cx="7620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0"/>
              </a:cxn>
              <a:cxn ang="0">
                <a:pos x="96" y="384"/>
              </a:cxn>
              <a:cxn ang="0">
                <a:pos x="0" y="0"/>
              </a:cxn>
            </a:cxnLst>
            <a:rect l="0" t="0" r="r" b="b"/>
            <a:pathLst>
              <a:path w="480" h="384">
                <a:moveTo>
                  <a:pt x="0" y="0"/>
                </a:moveTo>
                <a:lnTo>
                  <a:pt x="480" y="0"/>
                </a:lnTo>
                <a:lnTo>
                  <a:pt x="96" y="384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Freeform 15"/>
          <p:cNvSpPr>
            <a:spLocks/>
          </p:cNvSpPr>
          <p:nvPr/>
        </p:nvSpPr>
        <p:spPr bwMode="auto">
          <a:xfrm>
            <a:off x="5638800" y="2895600"/>
            <a:ext cx="685800" cy="6096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0" y="384"/>
              </a:cxn>
              <a:cxn ang="0">
                <a:pos x="672" y="336"/>
              </a:cxn>
              <a:cxn ang="0">
                <a:pos x="576" y="0"/>
              </a:cxn>
            </a:cxnLst>
            <a:rect l="0" t="0" r="r" b="b"/>
            <a:pathLst>
              <a:path w="672" h="384">
                <a:moveTo>
                  <a:pt x="576" y="0"/>
                </a:moveTo>
                <a:lnTo>
                  <a:pt x="0" y="384"/>
                </a:lnTo>
                <a:lnTo>
                  <a:pt x="672" y="336"/>
                </a:lnTo>
                <a:lnTo>
                  <a:pt x="576" y="0"/>
                </a:lnTo>
                <a:close/>
              </a:path>
            </a:pathLst>
          </a:custGeom>
          <a:solidFill>
            <a:srgbClr val="7030A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4419600" cy="725487"/>
          </a:xfrm>
          <a:noFill/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Same side of transversal</a:t>
            </a:r>
            <a:endParaRPr lang="en-US" sz="2800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Side vs. Alternate</a:t>
            </a:r>
            <a:endParaRPr lang="en-US" dirty="0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838200" y="3454400"/>
            <a:ext cx="333375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143000" y="4749800"/>
            <a:ext cx="3352800" cy="10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438400" y="2971800"/>
            <a:ext cx="466725" cy="2641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4572000" y="3225800"/>
            <a:ext cx="333375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876800" y="4521200"/>
            <a:ext cx="3352800" cy="10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6172200" y="2743200"/>
            <a:ext cx="466725" cy="2641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876800" y="1371600"/>
            <a:ext cx="38100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Alternate (opposite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sides of transversal)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 animBg="1"/>
      <p:bldP spid="28691" grpId="0" animBg="1"/>
      <p:bldP spid="28689" grpId="0" animBg="1"/>
      <p:bldP spid="28687" grpId="0" animBg="1"/>
      <p:bldP spid="28681" grpId="0" animBg="1"/>
      <p:bldP spid="28682" grpId="0" animBg="1"/>
      <p:bldP spid="28683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716087"/>
          </a:xfrm>
        </p:spPr>
        <p:txBody>
          <a:bodyPr/>
          <a:lstStyle/>
          <a:p>
            <a:pPr>
              <a:buNone/>
            </a:pPr>
            <a:r>
              <a:rPr lang="en-US" b="1" i="1" dirty="0"/>
              <a:t>Alternate Interior </a:t>
            </a:r>
            <a:r>
              <a:rPr lang="en-US" b="1" i="1" dirty="0" smtClean="0"/>
              <a:t>Angles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sz="2400" dirty="0" smtClean="0"/>
              <a:t>Alternate </a:t>
            </a:r>
            <a:r>
              <a:rPr lang="en-US" sz="2400" dirty="0"/>
              <a:t>sides of transversal</a:t>
            </a:r>
          </a:p>
          <a:p>
            <a:pPr>
              <a:buNone/>
            </a:pPr>
            <a:r>
              <a:rPr lang="en-US" sz="2400" dirty="0" smtClean="0"/>
              <a:t>On the interior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Angles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3581400" y="3810000"/>
            <a:ext cx="35052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733800" y="4800600"/>
            <a:ext cx="3581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953000" y="3352800"/>
            <a:ext cx="914400" cy="213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76800" y="40341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12316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8916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B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3962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B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868487"/>
          </a:xfrm>
        </p:spPr>
        <p:txBody>
          <a:bodyPr/>
          <a:lstStyle/>
          <a:p>
            <a:pPr>
              <a:buNone/>
            </a:pPr>
            <a:r>
              <a:rPr lang="en-US" b="1" i="1" dirty="0"/>
              <a:t>Alternate Exterior </a:t>
            </a:r>
            <a:r>
              <a:rPr lang="en-US" b="1" i="1" dirty="0" smtClean="0"/>
              <a:t>Angles</a:t>
            </a:r>
            <a:endParaRPr lang="en-US" dirty="0"/>
          </a:p>
          <a:p>
            <a:pPr>
              <a:buNone/>
            </a:pPr>
            <a:r>
              <a:rPr lang="en-US" sz="2400" dirty="0" smtClean="0"/>
              <a:t>Alternate </a:t>
            </a:r>
            <a:r>
              <a:rPr lang="en-US" sz="2400" dirty="0"/>
              <a:t>sides of transversal</a:t>
            </a:r>
          </a:p>
          <a:p>
            <a:pPr>
              <a:buNone/>
            </a:pPr>
            <a:r>
              <a:rPr lang="en-US" sz="2400" dirty="0" smtClean="0"/>
              <a:t>On the exterior</a:t>
            </a:r>
            <a:endParaRPr lang="en-US" sz="24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Angles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3581400" y="3810000"/>
            <a:ext cx="35052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733800" y="4800600"/>
            <a:ext cx="3581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953000" y="3352800"/>
            <a:ext cx="914400" cy="213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24400" y="36531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64716" y="4872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1316" y="4872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3581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Same-Side Interior Angles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sz="2400" dirty="0" smtClean="0"/>
              <a:t>Same </a:t>
            </a:r>
            <a:r>
              <a:rPr lang="en-US" sz="2400" dirty="0"/>
              <a:t>side of transversal</a:t>
            </a:r>
          </a:p>
          <a:p>
            <a:pPr>
              <a:buNone/>
            </a:pPr>
            <a:r>
              <a:rPr lang="en-US" sz="2400" dirty="0" smtClean="0"/>
              <a:t>On the interior</a:t>
            </a:r>
            <a:endParaRPr lang="en-US" sz="24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Angles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V="1">
            <a:off x="3581400" y="3962400"/>
            <a:ext cx="35052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733800" y="4953000"/>
            <a:ext cx="3581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4953000" y="3505200"/>
            <a:ext cx="914400" cy="213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76800" y="41865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46437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46437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F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41148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F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2401887"/>
          </a:xfrm>
        </p:spPr>
        <p:txBody>
          <a:bodyPr/>
          <a:lstStyle/>
          <a:p>
            <a:pPr>
              <a:buNone/>
            </a:pPr>
            <a:r>
              <a:rPr lang="en-US" b="1" i="1" dirty="0"/>
              <a:t>Corresponding </a:t>
            </a:r>
            <a:r>
              <a:rPr lang="en-US" b="1" i="1" dirty="0" smtClean="0"/>
              <a:t>Angles</a:t>
            </a:r>
            <a:endParaRPr lang="en-US" b="1" i="1" dirty="0"/>
          </a:p>
          <a:p>
            <a:pPr>
              <a:buFont typeface="Wingdings" pitchFamily="84" charset="2"/>
              <a:buNone/>
            </a:pPr>
            <a:r>
              <a:rPr lang="en-US" sz="2400" dirty="0" smtClean="0"/>
              <a:t>Angles </a:t>
            </a:r>
            <a:r>
              <a:rPr lang="en-US" sz="2400" dirty="0"/>
              <a:t>in similar </a:t>
            </a:r>
            <a:r>
              <a:rPr lang="en-US" sz="2400" dirty="0" smtClean="0"/>
              <a:t>spots (same corner, different intersection)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Same side of transversal </a:t>
            </a:r>
          </a:p>
          <a:p>
            <a:pPr>
              <a:buNone/>
            </a:pPr>
            <a:r>
              <a:rPr lang="en-US" sz="2400" dirty="0"/>
              <a:t>One </a:t>
            </a:r>
            <a:r>
              <a:rPr lang="en-US" sz="2400" dirty="0" smtClean="0"/>
              <a:t>interior &amp; </a:t>
            </a:r>
            <a:r>
              <a:rPr lang="en-US" sz="2400" dirty="0"/>
              <a:t>one </a:t>
            </a:r>
            <a:r>
              <a:rPr lang="en-US" sz="2400" dirty="0" smtClean="0"/>
              <a:t>exterior</a:t>
            </a:r>
            <a:endParaRPr lang="en-US" sz="2400" dirty="0"/>
          </a:p>
          <a:p>
            <a:pPr lvl="2"/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Angles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95800" y="3276600"/>
            <a:ext cx="3733800" cy="2133600"/>
            <a:chOff x="4495800" y="3276600"/>
            <a:chExt cx="3733800" cy="2133600"/>
          </a:xfrm>
        </p:grpSpPr>
        <p:sp>
          <p:nvSpPr>
            <p:cNvPr id="31748" name="Line 4"/>
            <p:cNvSpPr>
              <a:spLocks noChangeShapeType="1"/>
            </p:cNvSpPr>
            <p:nvPr/>
          </p:nvSpPr>
          <p:spPr bwMode="auto">
            <a:xfrm flipV="1">
              <a:off x="4495800" y="3733800"/>
              <a:ext cx="35052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4648200" y="47244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5867400" y="32766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840916" y="396240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47961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79116" y="4872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H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98116" y="3886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H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800" y="3505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J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44612" y="4419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J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3200" y="44151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0" y="33528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K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angle relationship.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86000"/>
            <a:ext cx="5170562" cy="313954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3575520" y="2887920"/>
              <a:ext cx="1709280" cy="2035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66880" y="2878560"/>
                <a:ext cx="1728360" cy="205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64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angle relationship.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86000"/>
            <a:ext cx="5170562" cy="313954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134600" y="3394800"/>
              <a:ext cx="580320" cy="9536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24880" y="3385440"/>
                <a:ext cx="600120" cy="96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56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angle relationship.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86000"/>
            <a:ext cx="5170562" cy="313954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442400" y="3421440"/>
              <a:ext cx="604440" cy="9414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33040" y="3412800"/>
                <a:ext cx="623880" cy="95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15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angle relationship.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86000"/>
            <a:ext cx="5170562" cy="313954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180680" y="2942280"/>
              <a:ext cx="947880" cy="14565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71680" y="2934360"/>
                <a:ext cx="968040" cy="147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85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563687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Properties of Parallel Lines</a:t>
            </a:r>
            <a:endParaRPr lang="en-US" sz="44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3-2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017713"/>
            <a:ext cx="8802688" cy="2020887"/>
          </a:xfrm>
        </p:spPr>
        <p:txBody>
          <a:bodyPr/>
          <a:lstStyle/>
          <a:p>
            <a:pPr algn="ctr">
              <a:buFont typeface="Wingdings" pitchFamily="84" charset="2"/>
              <a:buNone/>
            </a:pPr>
            <a:r>
              <a:rPr lang="en-US" sz="4400" dirty="0"/>
              <a:t>Lines and Angles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1411287"/>
          </a:xfrm>
        </p:spPr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hen </a:t>
            </a:r>
            <a:r>
              <a:rPr lang="en-US" b="1" dirty="0"/>
              <a:t>corresponding angles </a:t>
            </a:r>
            <a:r>
              <a:rPr lang="en-US" b="1" dirty="0" smtClean="0"/>
              <a:t>are </a:t>
            </a:r>
            <a:r>
              <a:rPr lang="en-US" b="1" dirty="0" smtClean="0">
                <a:sym typeface="Symbol"/>
              </a:rPr>
              <a:t></a:t>
            </a:r>
            <a:endParaRPr lang="en-US" b="1" dirty="0"/>
          </a:p>
          <a:p>
            <a:pPr lvl="1"/>
            <a:r>
              <a:rPr lang="en-US" b="1" dirty="0"/>
              <a:t>4 </a:t>
            </a:r>
            <a:r>
              <a:rPr lang="en-US" b="1" dirty="0" smtClean="0"/>
              <a:t>pairs of </a:t>
            </a:r>
            <a:r>
              <a:rPr lang="en-US" b="1" dirty="0"/>
              <a:t>equal angles</a:t>
            </a:r>
          </a:p>
          <a:p>
            <a:pPr lvl="1"/>
            <a:endParaRPr lang="en-US" b="1" dirty="0"/>
          </a:p>
          <a:p>
            <a:pPr>
              <a:buFont typeface="Wingdings" pitchFamily="84" charset="2"/>
              <a:buNone/>
            </a:pP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429000"/>
            <a:ext cx="3429000" cy="11430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Corresponding Angle Postulate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5791200" y="35814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6172200" y="44958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648200" y="2743200"/>
            <a:ext cx="3733800" cy="2133600"/>
            <a:chOff x="3352800" y="3505200"/>
            <a:chExt cx="3733800" cy="2133600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4724400" y="3505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182688" y="38100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parallel lines are cut by a transversal, …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  <p:bldP spid="13" grpId="0" animBg="1"/>
      <p:bldP spid="43015" grpId="0" animBg="1"/>
      <p:bldP spid="430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1411287"/>
          </a:xfrm>
        </p:spPr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hen alternate interior angles are </a:t>
            </a:r>
            <a:r>
              <a:rPr lang="en-US" b="1" dirty="0" smtClean="0">
                <a:sym typeface="Symbol"/>
              </a:rPr>
              <a:t></a:t>
            </a:r>
            <a:endParaRPr lang="en-US" b="1" dirty="0"/>
          </a:p>
          <a:p>
            <a:pPr lvl="1"/>
            <a:r>
              <a:rPr lang="en-US" b="1" dirty="0"/>
              <a:t>2</a:t>
            </a:r>
            <a:r>
              <a:rPr lang="en-US" b="1" dirty="0" smtClean="0"/>
              <a:t> pairs of </a:t>
            </a:r>
            <a:r>
              <a:rPr lang="en-US" b="1" dirty="0"/>
              <a:t>equal angles</a:t>
            </a:r>
          </a:p>
          <a:p>
            <a:pPr lvl="1"/>
            <a:endParaRPr lang="en-US" b="1" dirty="0"/>
          </a:p>
          <a:p>
            <a:pPr>
              <a:buFont typeface="Wingdings" pitchFamily="84" charset="2"/>
              <a:buNone/>
            </a:pP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0"/>
            <a:ext cx="3352800" cy="16764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Alternate Interior Angle Theorem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5791200" y="35814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rot="10800000" flipV="1">
            <a:off x="6781800" y="37338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4648200" y="2743200"/>
            <a:ext cx="3733800" cy="2133600"/>
            <a:chOff x="3352800" y="3505200"/>
            <a:chExt cx="3733800" cy="2133600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4724400" y="3505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182688" y="38100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parallel lines are cut by a transversal, …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43015" grpId="0" animBg="1"/>
      <p:bldP spid="430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1411287"/>
          </a:xfrm>
        </p:spPr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hen alternate exterior angles are </a:t>
            </a:r>
            <a:r>
              <a:rPr lang="en-US" b="1" dirty="0" smtClean="0">
                <a:sym typeface="Symbol"/>
              </a:rPr>
              <a:t></a:t>
            </a:r>
            <a:endParaRPr lang="en-US" b="1" dirty="0"/>
          </a:p>
          <a:p>
            <a:pPr lvl="1"/>
            <a:r>
              <a:rPr lang="en-US" b="1" dirty="0"/>
              <a:t>2</a:t>
            </a:r>
            <a:r>
              <a:rPr lang="en-US" b="1" dirty="0" smtClean="0"/>
              <a:t> pairs of </a:t>
            </a:r>
            <a:r>
              <a:rPr lang="en-US" b="1" dirty="0"/>
              <a:t>equal angles</a:t>
            </a:r>
          </a:p>
          <a:p>
            <a:pPr lvl="1"/>
            <a:endParaRPr lang="en-US" b="1" dirty="0"/>
          </a:p>
          <a:p>
            <a:pPr>
              <a:buFont typeface="Wingdings" pitchFamily="84" charset="2"/>
              <a:buNone/>
            </a:pP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0"/>
            <a:ext cx="3352800" cy="16764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Alternate Exterior Angle Theorem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6172200" y="44958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rot="10800000" flipV="1">
            <a:off x="6477000" y="28194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4648200" y="2743200"/>
            <a:ext cx="3733800" cy="2133600"/>
            <a:chOff x="3352800" y="3505200"/>
            <a:chExt cx="3733800" cy="2133600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4724400" y="3505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182688" y="38100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parallel lines are cut by a transversal, …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43015" grpId="0" animBg="1"/>
      <p:bldP spid="430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1716087"/>
          </a:xfrm>
        </p:spPr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hen same-side interior angles are supplementary</a:t>
            </a:r>
            <a:endParaRPr lang="en-US" b="1" dirty="0"/>
          </a:p>
          <a:p>
            <a:pPr lvl="1"/>
            <a:r>
              <a:rPr lang="en-US" b="1" dirty="0"/>
              <a:t>2</a:t>
            </a:r>
            <a:r>
              <a:rPr lang="en-US" b="1" dirty="0" smtClean="0"/>
              <a:t> pairs of angles add up to 180°</a:t>
            </a:r>
            <a:endParaRPr lang="en-US" b="1" dirty="0"/>
          </a:p>
          <a:p>
            <a:pPr lvl="1"/>
            <a:endParaRPr lang="en-US" b="1" dirty="0"/>
          </a:p>
          <a:p>
            <a:pPr>
              <a:buFont typeface="Wingdings" pitchFamily="84" charset="2"/>
              <a:buNone/>
            </a:pP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38600"/>
            <a:ext cx="3352800" cy="16764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smtClean="0">
                <a:solidFill>
                  <a:schemeClr val="tx1"/>
                </a:solidFill>
              </a:rPr>
              <a:t>Same-Side </a:t>
            </a:r>
            <a:r>
              <a:rPr lang="en-US" sz="3600" dirty="0" smtClean="0">
                <a:solidFill>
                  <a:schemeClr val="tx1"/>
                </a:solidFill>
              </a:rPr>
              <a:t>Interior Angle Theorem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6288741" y="4518212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rot="5400000" flipV="1">
            <a:off x="6591300" y="4838700"/>
            <a:ext cx="228600" cy="457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5105400" y="3733800"/>
            <a:ext cx="3733800" cy="2133600"/>
            <a:chOff x="3352800" y="3505200"/>
            <a:chExt cx="3733800" cy="2133600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4724400" y="3505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182688" y="38100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parallel lines are cut by a transversal, …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43015" grpId="0" animBg="1"/>
      <p:bldP spid="430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688" y="2398713"/>
            <a:ext cx="1103312" cy="7254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106°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531938"/>
          </a:xfrm>
        </p:spPr>
        <p:txBody>
          <a:bodyPr/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3200" dirty="0" smtClean="0">
                <a:solidFill>
                  <a:schemeClr val="tx1"/>
                </a:solidFill>
              </a:rPr>
              <a:t>Find the values of </a:t>
            </a:r>
            <a:r>
              <a:rPr lang="en-US" sz="3200" i="1" dirty="0" smtClean="0">
                <a:solidFill>
                  <a:schemeClr val="tx1"/>
                </a:solidFill>
              </a:rPr>
              <a:t>x</a:t>
            </a:r>
            <a:r>
              <a:rPr lang="en-US" sz="3200" dirty="0" smtClean="0">
                <a:solidFill>
                  <a:schemeClr val="tx1"/>
                </a:solidFill>
              </a:rPr>
              <a:t> and </a:t>
            </a:r>
            <a:r>
              <a:rPr lang="en-US" sz="3200" i="1" dirty="0" smtClean="0">
                <a:solidFill>
                  <a:schemeClr val="tx1"/>
                </a:solidFill>
              </a:rPr>
              <a:t>y</a:t>
            </a:r>
            <a:endParaRPr lang="en-US" sz="3200" i="1" dirty="0">
              <a:solidFill>
                <a:schemeClr val="tx1"/>
              </a:solidFill>
            </a:endParaRPr>
          </a:p>
        </p:txBody>
      </p:sp>
      <p:grpSp>
        <p:nvGrpSpPr>
          <p:cNvPr id="4" name="Group 11"/>
          <p:cNvGrpSpPr/>
          <p:nvPr/>
        </p:nvGrpSpPr>
        <p:grpSpPr>
          <a:xfrm>
            <a:off x="2438400" y="2209799"/>
            <a:ext cx="5181600" cy="2971799"/>
            <a:chOff x="3352800" y="3654055"/>
            <a:chExt cx="3733800" cy="1935125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341159" y="3654055"/>
              <a:ext cx="1372720" cy="19351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221288" y="3810001"/>
            <a:ext cx="79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x°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24400" y="4419600"/>
            <a:ext cx="79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y°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694113"/>
            <a:ext cx="1103312" cy="7254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93°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531938"/>
          </a:xfrm>
        </p:spPr>
        <p:txBody>
          <a:bodyPr/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3200" dirty="0" smtClean="0">
                <a:solidFill>
                  <a:schemeClr val="tx1"/>
                </a:solidFill>
              </a:rPr>
              <a:t>Find the values of </a:t>
            </a:r>
            <a:r>
              <a:rPr lang="en-US" sz="3200" i="1" dirty="0" smtClean="0">
                <a:solidFill>
                  <a:schemeClr val="tx1"/>
                </a:solidFill>
              </a:rPr>
              <a:t>x</a:t>
            </a:r>
            <a:r>
              <a:rPr lang="en-US" sz="3200" dirty="0" smtClean="0">
                <a:solidFill>
                  <a:schemeClr val="tx1"/>
                </a:solidFill>
              </a:rPr>
              <a:t> and </a:t>
            </a:r>
            <a:r>
              <a:rPr lang="en-US" sz="3200" i="1" dirty="0" smtClean="0">
                <a:solidFill>
                  <a:schemeClr val="tx1"/>
                </a:solidFill>
              </a:rPr>
              <a:t>y</a:t>
            </a:r>
            <a:endParaRPr lang="en-US" sz="3200" i="1" dirty="0">
              <a:solidFill>
                <a:schemeClr val="tx1"/>
              </a:solidFill>
            </a:endParaRPr>
          </a:p>
        </p:txBody>
      </p:sp>
      <p:grpSp>
        <p:nvGrpSpPr>
          <p:cNvPr id="4" name="Group 11"/>
          <p:cNvGrpSpPr/>
          <p:nvPr/>
        </p:nvGrpSpPr>
        <p:grpSpPr>
          <a:xfrm rot="18758292">
            <a:off x="1426574" y="2854301"/>
            <a:ext cx="4461288" cy="2790578"/>
            <a:chOff x="3352801" y="3702218"/>
            <a:chExt cx="3262733" cy="1864941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3352801" y="4054591"/>
              <a:ext cx="3226211" cy="212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505200" y="4992998"/>
              <a:ext cx="3110334" cy="18860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4694186" y="3702218"/>
              <a:ext cx="241932" cy="186494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 bwMode="auto">
            <a:xfrm rot="18720000">
              <a:off x="5581513" y="3984175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18720000">
              <a:off x="5735850" y="4914044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200400" y="3505200"/>
            <a:ext cx="79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x°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810000" y="4267200"/>
            <a:ext cx="79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y°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1258887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</a:rPr>
              <a:t>If a transversal is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 </a:t>
            </a:r>
            <a:r>
              <a:rPr lang="en-US" dirty="0" smtClean="0">
                <a:solidFill>
                  <a:srgbClr val="000000"/>
                </a:solidFill>
              </a:rPr>
              <a:t>to </a:t>
            </a:r>
            <a:r>
              <a:rPr lang="en-US" dirty="0">
                <a:solidFill>
                  <a:srgbClr val="000000"/>
                </a:solidFill>
              </a:rPr>
              <a:t>one of 2 parallel lines, then it is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 </a:t>
            </a:r>
            <a:r>
              <a:rPr lang="en-US" dirty="0" smtClean="0">
                <a:solidFill>
                  <a:srgbClr val="000000"/>
                </a:solidFill>
              </a:rPr>
              <a:t>to </a:t>
            </a:r>
            <a:r>
              <a:rPr lang="en-US" dirty="0">
                <a:solidFill>
                  <a:srgbClr val="000000"/>
                </a:solidFill>
              </a:rPr>
              <a:t>the other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22338"/>
            <a:ext cx="7793037" cy="8302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Perpendicular Transversal Theorem</a:t>
            </a:r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33800" y="2971800"/>
            <a:ext cx="3733800" cy="2514600"/>
            <a:chOff x="3352800" y="3505200"/>
            <a:chExt cx="3733800" cy="2514600"/>
          </a:xfrm>
        </p:grpSpPr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 rot="-240000">
              <a:off x="5105400" y="4204447"/>
              <a:ext cx="15240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 rot="-240000">
              <a:off x="5181600" y="5118847"/>
              <a:ext cx="15240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0" name="Line 4"/>
            <p:cNvSpPr>
              <a:spLocks noChangeShapeType="1"/>
            </p:cNvSpPr>
            <p:nvPr/>
          </p:nvSpPr>
          <p:spPr bwMode="auto">
            <a:xfrm flipV="1">
              <a:off x="3352800" y="42672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 flipV="1">
              <a:off x="3505200" y="5181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5029200" y="3505200"/>
              <a:ext cx="228600" cy="2514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-5040000">
              <a:off x="5867400" y="4248482"/>
              <a:ext cx="228600" cy="1524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-5040000">
              <a:off x="5998537" y="5162881"/>
              <a:ext cx="228600" cy="1524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33600"/>
            <a:ext cx="1103312" cy="7254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137°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531938"/>
          </a:xfrm>
        </p:spPr>
        <p:txBody>
          <a:bodyPr/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3200" dirty="0" smtClean="0">
                <a:solidFill>
                  <a:schemeClr val="tx1"/>
                </a:solidFill>
              </a:rPr>
              <a:t>Find the value of </a:t>
            </a:r>
            <a:r>
              <a:rPr lang="en-US" sz="3200" i="1" dirty="0" smtClean="0">
                <a:solidFill>
                  <a:schemeClr val="tx1"/>
                </a:solidFill>
              </a:rPr>
              <a:t>x</a:t>
            </a:r>
            <a:endParaRPr lang="en-US" sz="3200" i="1" dirty="0">
              <a:solidFill>
                <a:schemeClr val="tx1"/>
              </a:solidFill>
            </a:endParaRPr>
          </a:p>
        </p:txBody>
      </p:sp>
      <p:grpSp>
        <p:nvGrpSpPr>
          <p:cNvPr id="4" name="Group 11"/>
          <p:cNvGrpSpPr/>
          <p:nvPr/>
        </p:nvGrpSpPr>
        <p:grpSpPr>
          <a:xfrm>
            <a:off x="381000" y="2173287"/>
            <a:ext cx="5181600" cy="2743199"/>
            <a:chOff x="3352800" y="3802911"/>
            <a:chExt cx="3733800" cy="1786269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956798" y="3802911"/>
              <a:ext cx="1921808" cy="178626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676400" y="4230687"/>
            <a:ext cx="175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lang="en-US" sz="3200" kern="0" dirty="0" smtClean="0">
                <a:latin typeface="+mn-lt"/>
                <a:ea typeface="+mn-ea"/>
              </a:rPr>
              <a:t>(3x+2)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°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2286000"/>
            <a:ext cx="2464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3x + 2 = 137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362200"/>
            <a:ext cx="3770312" cy="7254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2x + 2x + 16 = 180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531938"/>
          </a:xfrm>
        </p:spPr>
        <p:txBody>
          <a:bodyPr/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3200" dirty="0" smtClean="0">
                <a:solidFill>
                  <a:schemeClr val="tx1"/>
                </a:solidFill>
              </a:rPr>
              <a:t>Find the value of </a:t>
            </a:r>
            <a:r>
              <a:rPr lang="en-US" sz="3200" i="1" dirty="0" smtClean="0">
                <a:solidFill>
                  <a:schemeClr val="tx1"/>
                </a:solidFill>
              </a:rPr>
              <a:t>x</a:t>
            </a:r>
            <a:endParaRPr lang="en-US" sz="3200" i="1" dirty="0">
              <a:solidFill>
                <a:schemeClr val="tx1"/>
              </a:solidFill>
            </a:endParaRPr>
          </a:p>
        </p:txBody>
      </p:sp>
      <p:grpSp>
        <p:nvGrpSpPr>
          <p:cNvPr id="4" name="Group 11"/>
          <p:cNvGrpSpPr/>
          <p:nvPr/>
        </p:nvGrpSpPr>
        <p:grpSpPr>
          <a:xfrm rot="16200000">
            <a:off x="-115917" y="2630517"/>
            <a:ext cx="3965634" cy="2819400"/>
            <a:chOff x="3352801" y="3702218"/>
            <a:chExt cx="2900240" cy="188420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3352801" y="3837018"/>
              <a:ext cx="2844511" cy="17078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505200" y="5280875"/>
              <a:ext cx="2747841" cy="15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4469731" y="3702218"/>
              <a:ext cx="780198" cy="188420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 bwMode="auto">
            <a:xfrm rot="18720000">
              <a:off x="5581513" y="3742747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18720000">
              <a:off x="5735850" y="5191477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38200" y="3733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2x°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524000" y="4370294"/>
            <a:ext cx="179294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(2x+16)°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/>
              <a:t>Proving </a:t>
            </a:r>
            <a:r>
              <a:rPr lang="en-US" sz="4000" dirty="0" smtClean="0"/>
              <a:t>Lines </a:t>
            </a:r>
            <a:r>
              <a:rPr lang="en-US" sz="4000" dirty="0"/>
              <a:t>are </a:t>
            </a:r>
            <a:r>
              <a:rPr lang="en-US" sz="4000" dirty="0" smtClean="0"/>
              <a:t>Parallel</a:t>
            </a:r>
            <a:endParaRPr lang="en-US" sz="4000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3-3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/>
              <a:t>Parallel lines</a:t>
            </a:r>
            <a:r>
              <a:rPr lang="en-US"/>
              <a:t> - lines in the same plane that do not intersect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Lines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1752600" y="2819400"/>
            <a:ext cx="44196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3276600" y="3124200"/>
            <a:ext cx="44196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362200" y="4419600"/>
            <a:ext cx="304800" cy="228600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4052047" y="4648200"/>
            <a:ext cx="304800" cy="228600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335087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The symbol of parallel is </a:t>
            </a:r>
            <a:r>
              <a:rPr lang="en-US" sz="4000" b="1" dirty="0" smtClean="0">
                <a:solidFill>
                  <a:srgbClr val="FF0000"/>
                </a:solidFill>
              </a:rPr>
              <a:t>||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762000"/>
            <a:ext cx="8497888" cy="954087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corresponding </a:t>
            </a:r>
            <a:r>
              <a:rPr lang="en-US" sz="3600" b="1" dirty="0"/>
              <a:t>angles </a:t>
            </a:r>
            <a:r>
              <a:rPr lang="en-US" sz="3600" b="1" dirty="0" smtClean="0"/>
              <a:t>are </a:t>
            </a:r>
            <a:r>
              <a:rPr lang="en-US" sz="3600" b="1" dirty="0" smtClean="0">
                <a:sym typeface="Symbol"/>
              </a:rPr>
              <a:t></a:t>
            </a:r>
            <a:endParaRPr lang="en-US" sz="3600" b="1" dirty="0"/>
          </a:p>
          <a:p>
            <a:pPr>
              <a:buFont typeface="Wingdings" pitchFamily="84" charset="2"/>
              <a:buNone/>
            </a:pPr>
            <a:endParaRPr lang="en-US" sz="3600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800600"/>
            <a:ext cx="8763000" cy="7620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Corresponding Angle Converse Postulate</a:t>
            </a:r>
            <a:endParaRPr lang="en-US" sz="3600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181600" y="1219200"/>
            <a:ext cx="3733800" cy="2133600"/>
            <a:chOff x="5181600" y="1219200"/>
            <a:chExt cx="3733800" cy="2133600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5334000" y="2667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6553200" y="1219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Isosceles Triangle 9"/>
          <p:cNvSpPr/>
          <p:nvPr/>
        </p:nvSpPr>
        <p:spPr bwMode="auto">
          <a:xfrm rot="18720000">
            <a:off x="7743324" y="167858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 rot="18720000">
            <a:off x="7877676" y="2588618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1524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lines are cut by a transversal</a:t>
            </a:r>
            <a:r>
              <a:rPr lang="en-US" sz="4000" kern="0" dirty="0" smtClean="0">
                <a:latin typeface="+mn-lt"/>
                <a:ea typeface="+mn-ea"/>
              </a:rPr>
              <a:t> and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28600" y="33528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the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lines are parallel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6450106" y="1653988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7" name="Arc 16"/>
          <p:cNvSpPr/>
          <p:nvPr/>
        </p:nvSpPr>
        <p:spPr bwMode="auto">
          <a:xfrm>
            <a:off x="6817659" y="2528047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10" grpId="0" animBg="1"/>
      <p:bldP spid="11" grpId="0" animBg="1"/>
      <p:bldP spid="16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762000"/>
            <a:ext cx="8497888" cy="954087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alternate interior angles are </a:t>
            </a:r>
            <a:r>
              <a:rPr lang="en-US" sz="3600" b="1" dirty="0" smtClean="0">
                <a:sym typeface="Symbol"/>
              </a:rPr>
              <a:t></a:t>
            </a:r>
            <a:endParaRPr lang="en-US" sz="3600" b="1" dirty="0"/>
          </a:p>
          <a:p>
            <a:pPr>
              <a:buFont typeface="Wingdings" pitchFamily="84" charset="2"/>
              <a:buNone/>
            </a:pPr>
            <a:endParaRPr lang="en-US" sz="3600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76800"/>
            <a:ext cx="8991600" cy="7620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Alternate Interior Angle Converse Theorem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1524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lines are cut by a transversal</a:t>
            </a:r>
            <a:r>
              <a:rPr lang="en-US" sz="4000" kern="0" dirty="0" smtClean="0">
                <a:latin typeface="+mn-lt"/>
                <a:ea typeface="+mn-ea"/>
              </a:rPr>
              <a:t> and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28600" y="33528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the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lines are parallel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Arc 23"/>
          <p:cNvSpPr/>
          <p:nvPr/>
        </p:nvSpPr>
        <p:spPr bwMode="auto">
          <a:xfrm rot="10800000">
            <a:off x="6553200" y="1985682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5" name="Arc 24"/>
          <p:cNvSpPr/>
          <p:nvPr/>
        </p:nvSpPr>
        <p:spPr bwMode="auto">
          <a:xfrm>
            <a:off x="6777318" y="2859741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105400" y="1524000"/>
            <a:ext cx="3733800" cy="2133600"/>
            <a:chOff x="5181600" y="1219200"/>
            <a:chExt cx="3733800" cy="2133600"/>
          </a:xfrm>
        </p:grpSpPr>
        <p:sp>
          <p:nvSpPr>
            <p:cNvPr id="17" name="Line 4"/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 flipV="1">
              <a:off x="5334000" y="2667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6553200" y="1219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Isosceles Triangle 27"/>
          <p:cNvSpPr/>
          <p:nvPr/>
        </p:nvSpPr>
        <p:spPr bwMode="auto">
          <a:xfrm rot="18720000">
            <a:off x="7667124" y="198338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 rot="18720000">
            <a:off x="7801476" y="2893418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24" grpId="0" animBg="1"/>
      <p:bldP spid="25" grpId="0" animBg="1"/>
      <p:bldP spid="28" grpId="0" animBg="1"/>
      <p:bldP spid="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762000"/>
            <a:ext cx="8497888" cy="954087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alternate exterior angles are </a:t>
            </a:r>
            <a:r>
              <a:rPr lang="en-US" sz="3600" b="1" dirty="0" smtClean="0">
                <a:sym typeface="Symbol"/>
              </a:rPr>
              <a:t></a:t>
            </a:r>
            <a:endParaRPr lang="en-US" sz="3600" b="1" dirty="0"/>
          </a:p>
          <a:p>
            <a:pPr>
              <a:buFont typeface="Wingdings" pitchFamily="84" charset="2"/>
              <a:buNone/>
            </a:pPr>
            <a:endParaRPr lang="en-US" sz="3600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6894" y="4876800"/>
            <a:ext cx="9067800" cy="7620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Alternate Exterior Angle Converse Theorem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1524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lines are cut by a transversal</a:t>
            </a:r>
            <a:r>
              <a:rPr lang="en-US" sz="4000" kern="0" dirty="0" smtClean="0">
                <a:latin typeface="+mn-lt"/>
                <a:ea typeface="+mn-ea"/>
              </a:rPr>
              <a:t> and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28600" y="33528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the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lines are parallel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Arc 23"/>
          <p:cNvSpPr/>
          <p:nvPr/>
        </p:nvSpPr>
        <p:spPr bwMode="auto">
          <a:xfrm rot="10800000">
            <a:off x="6934200" y="2918012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5" name="Arc 24"/>
          <p:cNvSpPr/>
          <p:nvPr/>
        </p:nvSpPr>
        <p:spPr bwMode="auto">
          <a:xfrm>
            <a:off x="6387353" y="1967753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105400" y="1524000"/>
            <a:ext cx="3733800" cy="2133600"/>
            <a:chOff x="5181600" y="1219200"/>
            <a:chExt cx="3733800" cy="2133600"/>
          </a:xfrm>
        </p:grpSpPr>
        <p:sp>
          <p:nvSpPr>
            <p:cNvPr id="17" name="Line 4"/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 flipV="1">
              <a:off x="5334000" y="2667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>
              <a:off x="6553200" y="1219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Isosceles Triangle 26"/>
          <p:cNvSpPr/>
          <p:nvPr/>
        </p:nvSpPr>
        <p:spPr bwMode="auto">
          <a:xfrm rot="18720000">
            <a:off x="7667124" y="198338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8" name="Isosceles Triangle 27"/>
          <p:cNvSpPr/>
          <p:nvPr/>
        </p:nvSpPr>
        <p:spPr bwMode="auto">
          <a:xfrm rot="18720000">
            <a:off x="7801476" y="2893418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838200"/>
            <a:ext cx="8497888" cy="9540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dirty="0" smtClean="0"/>
              <a:t>same-side interior angles are supplementary</a:t>
            </a:r>
            <a:endParaRPr lang="en-US" sz="3600" b="1" dirty="0"/>
          </a:p>
          <a:p>
            <a:pPr>
              <a:buFont typeface="Wingdings" pitchFamily="84" charset="2"/>
              <a:buNone/>
            </a:pPr>
            <a:endParaRPr lang="en-US" sz="3600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724400"/>
            <a:ext cx="8610600" cy="10668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Same-Side Interior Angle Converse Theorem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1524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lines are cut by a transversal</a:t>
            </a:r>
            <a:r>
              <a:rPr lang="en-US" sz="4000" kern="0" dirty="0" smtClean="0">
                <a:latin typeface="+mn-lt"/>
                <a:ea typeface="+mn-ea"/>
              </a:rPr>
              <a:t> and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28600" y="33528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the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lines are parallel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22098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7169120" y="27094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134096" y="2514600"/>
            <a:ext cx="3514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kern="0" dirty="0" smtClean="0">
                <a:sym typeface="Symbol"/>
              </a:rPr>
              <a:t></a:t>
            </a:r>
            <a:r>
              <a:rPr lang="en-US" sz="2800" dirty="0" smtClean="0"/>
              <a:t>1 + m</a:t>
            </a:r>
            <a:r>
              <a:rPr lang="en-US" sz="2800" kern="0" dirty="0" smtClean="0">
                <a:sym typeface="Symbol"/>
              </a:rPr>
              <a:t></a:t>
            </a:r>
            <a:r>
              <a:rPr lang="en-US" sz="2800" dirty="0" smtClean="0"/>
              <a:t>2 = 180°</a:t>
            </a:r>
            <a:endParaRPr lang="en-US" sz="2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5105400" y="1524000"/>
            <a:ext cx="3733800" cy="2133600"/>
            <a:chOff x="5181600" y="1219200"/>
            <a:chExt cx="3733800" cy="2133600"/>
          </a:xfrm>
        </p:grpSpPr>
        <p:sp>
          <p:nvSpPr>
            <p:cNvPr id="25" name="Line 4"/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 flipV="1">
              <a:off x="5334000" y="2667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6553200" y="1219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Isosceles Triangle 27"/>
          <p:cNvSpPr/>
          <p:nvPr/>
        </p:nvSpPr>
        <p:spPr bwMode="auto">
          <a:xfrm rot="18720000">
            <a:off x="7667124" y="198338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 rot="18720000">
            <a:off x="7801476" y="2893418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16" grpId="0"/>
      <p:bldP spid="17" grpId="0"/>
      <p:bldP spid="18" grpId="0"/>
      <p:bldP spid="28" grpId="0" animBg="1"/>
      <p:bldP spid="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b="1">
                <a:solidFill>
                  <a:srgbClr val="000000"/>
                </a:solidFill>
                <a:latin typeface="Times" pitchFamily="84" charset="0"/>
              </a:rPr>
              <a:t/>
            </a:r>
            <a:br>
              <a:rPr lang="en-US" sz="1200" b="1">
                <a:solidFill>
                  <a:srgbClr val="000000"/>
                </a:solidFill>
                <a:latin typeface="Times" pitchFamily="84" charset="0"/>
              </a:rPr>
            </a:b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47800" y="429161"/>
            <a:ext cx="7315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/>
              <a:t>Is it possible to prove m // n?</a:t>
            </a:r>
          </a:p>
          <a:p>
            <a:r>
              <a:rPr lang="en-US" sz="4000" dirty="0" smtClean="0"/>
              <a:t>If so, why?</a:t>
            </a:r>
            <a:endParaRPr lang="en-US" sz="4000" dirty="0"/>
          </a:p>
        </p:txBody>
      </p:sp>
      <p:grpSp>
        <p:nvGrpSpPr>
          <p:cNvPr id="6" name="Group 9"/>
          <p:cNvGrpSpPr/>
          <p:nvPr/>
        </p:nvGrpSpPr>
        <p:grpSpPr>
          <a:xfrm>
            <a:off x="1905000" y="2286000"/>
            <a:ext cx="3733800" cy="2133600"/>
            <a:chOff x="3352800" y="3810000"/>
            <a:chExt cx="3733800" cy="2133600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3352800" y="43434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3505200" y="52578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724400" y="38100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733800" y="297180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75°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340989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105°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259080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m</a:t>
            </a:r>
            <a:endParaRPr lang="en-US" sz="20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3486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b="1">
                <a:solidFill>
                  <a:srgbClr val="000000"/>
                </a:solidFill>
                <a:latin typeface="Times" pitchFamily="84" charset="0"/>
              </a:rPr>
              <a:t/>
            </a:r>
            <a:br>
              <a:rPr lang="en-US" sz="1200" b="1">
                <a:solidFill>
                  <a:srgbClr val="000000"/>
                </a:solidFill>
                <a:latin typeface="Times" pitchFamily="84" charset="0"/>
              </a:rPr>
            </a:br>
            <a:endParaRPr lang="en-US"/>
          </a:p>
        </p:txBody>
      </p:sp>
      <p:grpSp>
        <p:nvGrpSpPr>
          <p:cNvPr id="2" name="Group 9"/>
          <p:cNvGrpSpPr/>
          <p:nvPr/>
        </p:nvGrpSpPr>
        <p:grpSpPr>
          <a:xfrm>
            <a:off x="2286000" y="2209800"/>
            <a:ext cx="3733800" cy="2133600"/>
            <a:chOff x="3352800" y="3810000"/>
            <a:chExt cx="3733800" cy="2133600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3352800" y="43434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3505200" y="52578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724400" y="38100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962400" y="243840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105°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16941" y="2939243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105°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251460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m</a:t>
            </a:r>
            <a:endParaRPr lang="en-US" sz="20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3409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</a:t>
            </a:r>
            <a:endParaRPr lang="en-US" sz="2000" i="1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447800" y="429161"/>
            <a:ext cx="7315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/>
              <a:t>Is it possible to prove m // n?</a:t>
            </a:r>
          </a:p>
          <a:p>
            <a:r>
              <a:rPr lang="en-US" sz="4000" dirty="0" smtClean="0"/>
              <a:t>If so, why?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792287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Parallel and Perpendicular Lines</a:t>
            </a:r>
            <a:endParaRPr lang="en-US" sz="4000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3-4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en-US" dirty="0" smtClean="0"/>
              <a:t>In order to prove two lines parallel, you need…</a:t>
            </a:r>
          </a:p>
          <a:p>
            <a:pPr lvl="1"/>
            <a:r>
              <a:rPr lang="en-US" dirty="0" smtClean="0"/>
              <a:t>Corresponding angles congruent  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lang="en-US" dirty="0" smtClean="0"/>
              <a:t>Alternate interior angles congruent  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lang="en-US" dirty="0" smtClean="0"/>
              <a:t>Alternate exterior angles congruent  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lang="en-US" dirty="0" smtClean="0"/>
              <a:t>Consecutive interior angles supplementary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96000" y="533400"/>
            <a:ext cx="2362200" cy="1349829"/>
            <a:chOff x="3352800" y="3810000"/>
            <a:chExt cx="3733800" cy="2133600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3352800" y="43434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505200" y="52578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724400" y="38100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487487"/>
          </a:xfrm>
        </p:spPr>
        <p:txBody>
          <a:bodyPr/>
          <a:lstStyle/>
          <a:p>
            <a:pPr>
              <a:buNone/>
            </a:pPr>
            <a:r>
              <a:rPr lang="en-US" dirty="0"/>
              <a:t>If two lines are parallel to the same line, then they are parallel to each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Times" pitchFamily="84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Times" pitchFamily="84" charset="0"/>
              </a:rPr>
            </a:br>
            <a:endParaRPr lang="en-US" dirty="0"/>
          </a:p>
        </p:txBody>
      </p:sp>
      <p:sp>
        <p:nvSpPr>
          <p:cNvPr id="8" name="Isosceles Triangle 7"/>
          <p:cNvSpPr/>
          <p:nvPr/>
        </p:nvSpPr>
        <p:spPr bwMode="auto">
          <a:xfrm rot="3840000">
            <a:off x="6693520" y="3619938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 rot="3840000">
            <a:off x="6845920" y="407626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 rot="3840000">
            <a:off x="6998320" y="453346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017120" y="3276600"/>
            <a:ext cx="3288680" cy="1828800"/>
            <a:chOff x="5017120" y="3276600"/>
            <a:chExt cx="3288680" cy="1828800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V="1">
              <a:off x="5017120" y="3505200"/>
              <a:ext cx="26670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 bwMode="auto">
            <a:xfrm flipV="1">
              <a:off x="5169520" y="3962400"/>
              <a:ext cx="26670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 flipV="1">
              <a:off x="5321920" y="4419600"/>
              <a:ext cx="26670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760320" y="32766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m</a:t>
              </a:r>
              <a:endParaRPr lang="en-US" sz="1800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12720" y="36692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n</a:t>
              </a:r>
              <a:endParaRPr lang="en-US" sz="1800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92894" y="42026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p</a:t>
              </a:r>
              <a:endParaRPr lang="en-US" sz="1800" i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04800" y="3591580"/>
            <a:ext cx="4097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m</a:t>
            </a:r>
            <a:r>
              <a:rPr lang="en-US" sz="2800" dirty="0" smtClean="0"/>
              <a:t> || </a:t>
            </a:r>
            <a:r>
              <a:rPr lang="en-US" sz="2800" i="1" dirty="0" smtClean="0"/>
              <a:t>n</a:t>
            </a:r>
            <a:r>
              <a:rPr lang="en-US" sz="2800" dirty="0" smtClean="0"/>
              <a:t> and </a:t>
            </a:r>
            <a:r>
              <a:rPr lang="en-US" sz="2800" i="1" dirty="0" smtClean="0"/>
              <a:t>n</a:t>
            </a:r>
            <a:r>
              <a:rPr lang="en-US" sz="2800" dirty="0" smtClean="0"/>
              <a:t> || </a:t>
            </a:r>
            <a:r>
              <a:rPr lang="en-US" sz="2800" i="1" dirty="0" smtClean="0"/>
              <a:t>p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→</a:t>
            </a:r>
            <a:r>
              <a:rPr lang="en-US" sz="2800" dirty="0" smtClean="0"/>
              <a:t> m || </a:t>
            </a:r>
            <a:r>
              <a:rPr lang="en-US" sz="2800" i="1" dirty="0" smtClean="0"/>
              <a:t>p</a:t>
            </a:r>
            <a:endParaRPr lang="en-US" sz="2800" i="1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303338" y="685800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Three Parallel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Line Theorem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Little triangles on lines show that they are parallel</a:t>
            </a:r>
          </a:p>
          <a:p>
            <a:pPr lvl="1"/>
            <a:r>
              <a:rPr lang="en-US"/>
              <a:t>Cannot ASSUME lines are parallel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Lines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1752600" y="3581400"/>
            <a:ext cx="281940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3276600" y="3733800"/>
            <a:ext cx="312420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384612" y="4419600"/>
            <a:ext cx="3048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4052047" y="4648200"/>
            <a:ext cx="3048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1411287"/>
          </a:xfrm>
        </p:spPr>
        <p:txBody>
          <a:bodyPr/>
          <a:lstStyle/>
          <a:p>
            <a:pPr>
              <a:buNone/>
            </a:pPr>
            <a:r>
              <a:rPr lang="en-US" dirty="0"/>
              <a:t>In a plane, if two lines are </a:t>
            </a:r>
            <a:r>
              <a:rPr lang="en-US" dirty="0" smtClean="0">
                <a:sym typeface="Symbol"/>
              </a:rPr>
              <a:t> </a:t>
            </a:r>
            <a:r>
              <a:rPr lang="en-US" dirty="0" smtClean="0"/>
              <a:t>to </a:t>
            </a:r>
            <a:r>
              <a:rPr lang="en-US" dirty="0"/>
              <a:t>the same line,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then </a:t>
            </a:r>
            <a:r>
              <a:rPr lang="en-US" dirty="0"/>
              <a:t>the lines are parallel to each other.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Perpendicular to Parallel Theorem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35814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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 and </a:t>
            </a:r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</a:t>
            </a:r>
            <a:r>
              <a:rPr lang="en-US" sz="2800" dirty="0" smtClean="0"/>
              <a:t> </a:t>
            </a:r>
            <a:r>
              <a:rPr lang="en-US" sz="2800" i="1" dirty="0" smtClean="0"/>
              <a:t>p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→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m </a:t>
            </a:r>
            <a:r>
              <a:rPr lang="en-US" sz="2800" dirty="0" smtClean="0">
                <a:sym typeface="Symbol"/>
              </a:rPr>
              <a:t>||</a:t>
            </a:r>
            <a:r>
              <a:rPr lang="en-US" sz="2800" dirty="0" smtClean="0"/>
              <a:t> </a:t>
            </a:r>
            <a:r>
              <a:rPr lang="en-US" sz="2800" i="1" dirty="0" smtClean="0"/>
              <a:t>p</a:t>
            </a:r>
            <a:endParaRPr lang="en-US" sz="2800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4572000" y="3352800"/>
            <a:ext cx="4000500" cy="2832100"/>
            <a:chOff x="4572000" y="3352800"/>
            <a:chExt cx="4000500" cy="2832100"/>
          </a:xfrm>
        </p:grpSpPr>
        <p:grpSp>
          <p:nvGrpSpPr>
            <p:cNvPr id="11" name="Group 10"/>
            <p:cNvGrpSpPr/>
            <p:nvPr/>
          </p:nvGrpSpPr>
          <p:grpSpPr>
            <a:xfrm>
              <a:off x="4572000" y="3352800"/>
              <a:ext cx="3733800" cy="2514600"/>
              <a:chOff x="3581400" y="3581400"/>
              <a:chExt cx="3733800" cy="2514600"/>
            </a:xfrm>
          </p:grpSpPr>
          <p:sp>
            <p:nvSpPr>
              <p:cNvPr id="6" name="Line 4"/>
              <p:cNvSpPr>
                <a:spLocks noChangeShapeType="1"/>
              </p:cNvSpPr>
              <p:nvPr/>
            </p:nvSpPr>
            <p:spPr bwMode="auto">
              <a:xfrm flipV="1">
                <a:off x="3581400" y="4343400"/>
                <a:ext cx="3581400" cy="2286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" name="Rectangle 7"/>
              <p:cNvSpPr>
                <a:spLocks noChangeArrowheads="1"/>
              </p:cNvSpPr>
              <p:nvPr/>
            </p:nvSpPr>
            <p:spPr bwMode="auto">
              <a:xfrm rot="-300000">
                <a:off x="5340352" y="4273552"/>
                <a:ext cx="1524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 rot="-300000">
                <a:off x="5410200" y="5187952"/>
                <a:ext cx="1524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 flipV="1">
                <a:off x="3733800" y="5257800"/>
                <a:ext cx="3581400" cy="2286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5257800" y="3581400"/>
                <a:ext cx="228600" cy="251460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8119274" y="3961368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m</a:t>
              </a:r>
              <a:endParaRPr lang="en-US" sz="1800" i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75400" y="58155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n</a:t>
              </a:r>
              <a:endParaRPr lang="en-US" sz="1800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59594" y="48503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p</a:t>
              </a:r>
              <a:endParaRPr lang="en-US" sz="1800" i="1" dirty="0"/>
            </a:p>
          </p:txBody>
        </p:sp>
      </p:grpSp>
      <p:sp>
        <p:nvSpPr>
          <p:cNvPr id="9" name="Isosceles Triangle 8"/>
          <p:cNvSpPr/>
          <p:nvPr/>
        </p:nvSpPr>
        <p:spPr bwMode="auto">
          <a:xfrm rot="-2580000">
            <a:off x="7086600" y="4096082"/>
            <a:ext cx="228600" cy="152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 rot="-2580000">
            <a:off x="7184063" y="5010482"/>
            <a:ext cx="228600" cy="152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uiExpand="1" build="allAtOnce"/>
      <p:bldP spid="9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792287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Equations of Lines in the Coordinate Plane</a:t>
            </a:r>
            <a:endParaRPr lang="en-US" sz="4000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3-7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170113"/>
            <a:ext cx="3998912" cy="35448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slope 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rise = number of units up or down</a:t>
            </a:r>
          </a:p>
          <a:p>
            <a:pPr>
              <a:buNone/>
            </a:pPr>
            <a:r>
              <a:rPr lang="en-US" dirty="0" smtClean="0"/>
              <a:t>run = number of units right or left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slope on a graph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5905897" y="3696097"/>
            <a:ext cx="26662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5943600" y="3733800"/>
            <a:ext cx="2590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63246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924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1981200"/>
            <a:ext cx="7649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rise</a:t>
            </a:r>
          </a:p>
          <a:p>
            <a:pPr algn="ctr"/>
            <a:r>
              <a:rPr lang="en-US" sz="2800" dirty="0" smtClean="0"/>
              <a:t>run</a:t>
            </a:r>
            <a:endParaRPr lang="en-US" sz="2800" dirty="0"/>
          </a:p>
        </p:txBody>
      </p:sp>
      <p:cxnSp>
        <p:nvCxnSpPr>
          <p:cNvPr id="14" name="Straight Connector 13"/>
          <p:cNvCxnSpPr>
            <a:stCxn id="12" idx="1"/>
            <a:endCxn id="12" idx="3"/>
          </p:cNvCxnSpPr>
          <p:nvPr/>
        </p:nvCxnSpPr>
        <p:spPr bwMode="auto">
          <a:xfrm rot="10800000" flipH="1">
            <a:off x="2666999" y="2458254"/>
            <a:ext cx="76495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10" idx="0"/>
          </p:cNvCxnSpPr>
          <p:nvPr/>
        </p:nvCxnSpPr>
        <p:spPr bwMode="auto">
          <a:xfrm rot="5400000" flipH="1" flipV="1">
            <a:off x="6172200" y="2971800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451600" y="2819400"/>
            <a:ext cx="1447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build="allAtOnce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4379912" cy="31638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the slope between the two points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slope =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rot="5400000" flipH="1" flipV="1">
            <a:off x="5830491" y="3772297"/>
            <a:ext cx="2817812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5791200" y="3733800"/>
            <a:ext cx="2895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68580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772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086600" y="34290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7086600" y="31242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086600" y="25146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086600" y="28194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086600" y="46482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086600" y="49530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086600" y="43434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086600" y="40386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67818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64770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61722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58674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83058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5400000">
            <a:off x="80010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76962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>
            <a:off x="73914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2667000" y="3581400"/>
            <a:ext cx="458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-5</a:t>
            </a:r>
          </a:p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7" name="Straight Connector 36"/>
          <p:cNvCxnSpPr>
            <a:stCxn id="35" idx="1"/>
            <a:endCxn id="35" idx="3"/>
          </p:cNvCxnSpPr>
          <p:nvPr/>
        </p:nvCxnSpPr>
        <p:spPr bwMode="auto">
          <a:xfrm rot="10800000" flipH="1">
            <a:off x="2667000" y="3996899"/>
            <a:ext cx="4587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Arrow Connector 38"/>
          <p:cNvCxnSpPr>
            <a:stCxn id="6" idx="4"/>
          </p:cNvCxnSpPr>
          <p:nvPr/>
        </p:nvCxnSpPr>
        <p:spPr bwMode="auto">
          <a:xfrm rot="5400000">
            <a:off x="6210300" y="3924300"/>
            <a:ext cx="1447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endCxn id="7" idx="2"/>
          </p:cNvCxnSpPr>
          <p:nvPr/>
        </p:nvCxnSpPr>
        <p:spPr bwMode="auto">
          <a:xfrm>
            <a:off x="6934200" y="46482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4000" b="0" dirty="0" smtClean="0">
                    <a:latin typeface="Cambria Math"/>
                  </a:rPr>
                  <a:t>Finding the slope of a line passing through a pair of points.</a:t>
                </a:r>
              </a:p>
              <a:p>
                <a:pPr marL="109728" indent="0">
                  <a:buNone/>
                </a:pPr>
                <a:endParaRPr lang="en-US" sz="4000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/>
                      </a:rPr>
                      <m:t>𝑚</m:t>
                    </m:r>
                    <m:r>
                      <a:rPr lang="en-US" sz="48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4800" b="0" i="1" smtClean="0">
                            <a:latin typeface="Cambria Math"/>
                          </a:rPr>
                          <m:t>₂− </m:t>
                        </m:r>
                        <m:r>
                          <a:rPr lang="en-US" sz="4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4800" b="0" i="1" smtClean="0">
                            <a:latin typeface="Cambria Math"/>
                          </a:rPr>
                          <m:t>₁ </m:t>
                        </m:r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/>
                          </a:rPr>
                          <m:t>₂−</m:t>
                        </m:r>
                        <m:r>
                          <a:rPr lang="en-US" sz="4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/>
                          </a:rPr>
                          <m:t>₁</m:t>
                        </m:r>
                      </m:den>
                    </m:f>
                  </m:oMath>
                </a14:m>
                <a:endParaRPr lang="en-US" sz="4800" dirty="0" smtClean="0"/>
              </a:p>
              <a:p>
                <a:pPr marL="109728" indent="0">
                  <a:buNone/>
                </a:pPr>
                <a:endParaRPr lang="en-US" sz="4400" dirty="0" smtClean="0"/>
              </a:p>
              <a:p>
                <a:r>
                  <a:rPr lang="en-US" sz="4400" dirty="0"/>
                  <a:t>m</a:t>
                </a:r>
                <a:r>
                  <a:rPr lang="en-US" sz="4400" dirty="0" smtClean="0"/>
                  <a:t> = slope</a:t>
                </a:r>
                <a:endParaRPr lang="en-US" sz="4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259" t="-2426" b="-5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5921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33924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line can be written in the form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i="1" dirty="0" err="1" smtClean="0"/>
              <a:t>x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	m</a:t>
            </a:r>
            <a:r>
              <a:rPr lang="en-US" dirty="0" smtClean="0"/>
              <a:t> = slope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			b</a:t>
            </a:r>
            <a:r>
              <a:rPr lang="en-US" dirty="0" smtClean="0"/>
              <a:t> = y-intercept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Slope-intercept form of a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1792287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Slope &amp; Perpendicular Lines</a:t>
            </a:r>
            <a:endParaRPr lang="en-US" sz="4000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3-8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6894512" cy="17160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Lines are parallel if and only if they have the same slope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two lines parallel?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246313"/>
            <a:ext cx="7772400" cy="3240087"/>
          </a:xfrm>
        </p:spPr>
        <p:txBody>
          <a:bodyPr/>
          <a:lstStyle/>
          <a:p>
            <a:pPr>
              <a:lnSpc>
                <a:spcPts val="2200"/>
              </a:lnSpc>
            </a:pPr>
            <a:r>
              <a:rPr lang="en-US" dirty="0" smtClean="0"/>
              <a:t>slope = 4 &amp; y-intercept = -2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i="1" dirty="0" smtClean="0"/>
              <a:t>y</a:t>
            </a:r>
            <a:r>
              <a:rPr lang="en-US" dirty="0" smtClean="0"/>
              <a:t> = 4</a:t>
            </a:r>
            <a:r>
              <a:rPr lang="en-US" i="1" dirty="0" smtClean="0"/>
              <a:t>x</a:t>
            </a:r>
            <a:r>
              <a:rPr lang="en-US" dirty="0" smtClean="0"/>
              <a:t> + -2</a:t>
            </a:r>
          </a:p>
          <a:p>
            <a:pPr>
              <a:lnSpc>
                <a:spcPts val="2200"/>
              </a:lnSpc>
              <a:buNone/>
            </a:pPr>
            <a:endParaRPr lang="en-US" dirty="0" smtClean="0"/>
          </a:p>
          <a:p>
            <a:pPr>
              <a:lnSpc>
                <a:spcPts val="2200"/>
              </a:lnSpc>
            </a:pPr>
            <a:r>
              <a:rPr lang="en-US" dirty="0" smtClean="0"/>
              <a:t>parallel to </a:t>
            </a:r>
            <a:r>
              <a:rPr lang="en-US" i="1" dirty="0" smtClean="0"/>
              <a:t>y</a:t>
            </a:r>
            <a:r>
              <a:rPr lang="en-US" dirty="0" smtClean="0"/>
              <a:t> = -</a:t>
            </a:r>
            <a:r>
              <a:rPr lang="en-US" dirty="0" smtClean="0">
                <a:latin typeface="Arial"/>
                <a:cs typeface="Arial"/>
              </a:rPr>
              <a:t>¾ </a:t>
            </a:r>
            <a:r>
              <a:rPr lang="en-US" i="1" dirty="0" smtClean="0">
                <a:latin typeface="Arial"/>
                <a:cs typeface="Arial"/>
              </a:rPr>
              <a:t>x</a:t>
            </a:r>
            <a:r>
              <a:rPr lang="en-US" dirty="0" smtClean="0">
                <a:latin typeface="Arial"/>
                <a:cs typeface="Arial"/>
              </a:rPr>
              <a:t> + 6 &amp; y-intercept = 3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  </a:t>
            </a:r>
            <a:r>
              <a:rPr lang="en-US" i="1" dirty="0" smtClean="0"/>
              <a:t>y</a:t>
            </a:r>
            <a:r>
              <a:rPr lang="en-US" dirty="0" smtClean="0"/>
              <a:t> = -</a:t>
            </a:r>
            <a:r>
              <a:rPr lang="en-US" dirty="0" smtClean="0">
                <a:cs typeface="Arial"/>
              </a:rPr>
              <a:t>¾ </a:t>
            </a:r>
            <a:r>
              <a:rPr lang="en-US" i="1" dirty="0" smtClean="0">
                <a:cs typeface="Arial"/>
              </a:rPr>
              <a:t>x</a:t>
            </a:r>
            <a:r>
              <a:rPr lang="en-US" dirty="0" smtClean="0">
                <a:cs typeface="Arial"/>
              </a:rPr>
              <a:t> + 3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5319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Write the equation of a line with the given information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27066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lines are perpendicular if and only if the product of their slopes is -1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</a:t>
            </a:r>
            <a:r>
              <a:rPr lang="en-US" sz="2400" baseline="-25000" dirty="0" smtClean="0"/>
              <a:t>1</a:t>
            </a:r>
            <a:r>
              <a:rPr lang="en-US" dirty="0" smtClean="0"/>
              <a:t> </a:t>
            </a:r>
            <a:r>
              <a:rPr lang="en-US" sz="2000" baseline="30000" dirty="0" smtClean="0">
                <a:latin typeface="Arial"/>
                <a:cs typeface="Arial"/>
              </a:rPr>
              <a:t>●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/>
              <a:t>m</a:t>
            </a:r>
            <a:r>
              <a:rPr lang="en-US" sz="2400" baseline="-25000" dirty="0" smtClean="0"/>
              <a:t>2 </a:t>
            </a:r>
            <a:r>
              <a:rPr lang="en-US" dirty="0" smtClean="0"/>
              <a:t>= -1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two lines perpendicular?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2325687"/>
          </a:xfrm>
        </p:spPr>
        <p:txBody>
          <a:bodyPr/>
          <a:lstStyle/>
          <a:p>
            <a:r>
              <a:rPr lang="en-US" b="1" i="1" dirty="0"/>
              <a:t>Skew Lines</a:t>
            </a:r>
            <a:r>
              <a:rPr lang="en-US" dirty="0"/>
              <a:t> - lines that do not intersect that are NOT in the same plane</a:t>
            </a:r>
          </a:p>
          <a:p>
            <a:pPr lvl="1"/>
            <a:r>
              <a:rPr lang="en-US" dirty="0"/>
              <a:t>Travel in different directions </a:t>
            </a:r>
          </a:p>
          <a:p>
            <a:pPr lvl="1"/>
            <a:r>
              <a:rPr lang="en-US" dirty="0"/>
              <a:t>One higher than the other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Skew Lines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9600" y="4419600"/>
            <a:ext cx="3429000" cy="1219200"/>
            <a:chOff x="609600" y="4724400"/>
            <a:chExt cx="3429000" cy="1219200"/>
          </a:xfrm>
        </p:grpSpPr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2590800" y="4876800"/>
              <a:ext cx="762000" cy="1066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752600" y="4724400"/>
              <a:ext cx="2286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4876800"/>
              <a:ext cx="205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/>
                <a:t>The thick line is above the thin line</a:t>
              </a:r>
              <a:endParaRPr lang="en-US" sz="1800" i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10200" y="3886200"/>
            <a:ext cx="2895600" cy="1676400"/>
            <a:chOff x="5410200" y="4496594"/>
            <a:chExt cx="2895600" cy="1676400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5410200" y="4572000"/>
              <a:ext cx="2895600" cy="1447800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6019800" y="5257800"/>
              <a:ext cx="990600" cy="304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rot="5400000" flipH="1" flipV="1">
              <a:off x="6858000" y="48006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5400000">
              <a:off x="6782594" y="5486400"/>
              <a:ext cx="761206" cy="79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rot="5400000">
              <a:off x="7010400" y="6019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4, m</a:t>
            </a:r>
            <a:r>
              <a:rPr lang="en-US" baseline="-25000" dirty="0" smtClean="0"/>
              <a:t>2</a:t>
            </a:r>
            <a:r>
              <a:rPr lang="en-US" dirty="0" smtClean="0"/>
              <a:t> = -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4</a:t>
            </a: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-</a:t>
            </a:r>
            <a:r>
              <a:rPr lang="en-US" baseline="30000" dirty="0" smtClean="0"/>
              <a:t>5</a:t>
            </a:r>
            <a:r>
              <a:rPr lang="en-US" dirty="0" smtClean="0"/>
              <a:t>/</a:t>
            </a:r>
            <a:r>
              <a:rPr lang="en-US" baseline="-25000" dirty="0" smtClean="0"/>
              <a:t>7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 = -</a:t>
            </a:r>
            <a:r>
              <a:rPr lang="en-US" baseline="30000" dirty="0" smtClean="0"/>
              <a:t>7</a:t>
            </a:r>
            <a:r>
              <a:rPr lang="en-US" dirty="0" smtClean="0"/>
              <a:t>/</a:t>
            </a:r>
            <a:r>
              <a:rPr lang="en-US" baseline="-25000" dirty="0" smtClean="0"/>
              <a:t>5</a:t>
            </a:r>
          </a:p>
          <a:p>
            <a:endParaRPr lang="en-US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The slopes of two lines are given.  Are the lines perpendicular?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slopes of </a:t>
            </a:r>
            <a:r>
              <a:rPr lang="en-US" dirty="0" smtClean="0">
                <a:sym typeface="Symbol"/>
              </a:rPr>
              <a:t> </a:t>
            </a:r>
            <a:r>
              <a:rPr lang="en-US" dirty="0" smtClean="0"/>
              <a:t>lines are </a:t>
            </a:r>
            <a:r>
              <a:rPr lang="en-US" dirty="0" smtClean="0">
                <a:solidFill>
                  <a:srgbClr val="FF0000"/>
                </a:solidFill>
              </a:rPr>
              <a:t>negative reciprocals</a:t>
            </a:r>
            <a:r>
              <a:rPr lang="en-US" dirty="0" smtClean="0"/>
              <a:t> of each other.</a:t>
            </a:r>
          </a:p>
          <a:p>
            <a:pPr>
              <a:buNone/>
            </a:pPr>
            <a:r>
              <a:rPr lang="en-US" b="1" dirty="0" smtClean="0"/>
              <a:t>Ex</a:t>
            </a:r>
            <a:r>
              <a:rPr lang="en-US" dirty="0" smtClean="0"/>
              <a:t>.  </a:t>
            </a:r>
            <a:r>
              <a:rPr lang="en-US" i="1" dirty="0" smtClean="0"/>
              <a:t>j </a:t>
            </a:r>
            <a:r>
              <a:rPr lang="en-US" dirty="0" smtClean="0">
                <a:sym typeface="Symbol"/>
              </a:rPr>
              <a:t>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.  The slope of line </a:t>
            </a:r>
            <a:r>
              <a:rPr lang="en-US" i="1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is 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/</a:t>
            </a:r>
            <a:r>
              <a:rPr lang="en-US" baseline="-25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.  What is the slope of line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think about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10600" cy="2706687"/>
          </a:xfrm>
        </p:spPr>
        <p:txBody>
          <a:bodyPr/>
          <a:lstStyle/>
          <a:p>
            <a:pPr>
              <a:buNone/>
            </a:pPr>
            <a:r>
              <a:rPr lang="en-US" b="1" i="1" dirty="0"/>
              <a:t>Perpendicular lines</a:t>
            </a:r>
            <a:r>
              <a:rPr lang="en-US" dirty="0"/>
              <a:t> - lines in the same plane that intersect at a </a:t>
            </a:r>
            <a:r>
              <a:rPr lang="en-US" dirty="0" smtClean="0"/>
              <a:t>90° angle</a:t>
            </a:r>
            <a:endParaRPr lang="en-US" dirty="0"/>
          </a:p>
          <a:p>
            <a:pPr lvl="1"/>
            <a:r>
              <a:rPr lang="en-US" dirty="0"/>
              <a:t>Cannot </a:t>
            </a:r>
            <a:r>
              <a:rPr lang="en-US" dirty="0">
                <a:solidFill>
                  <a:srgbClr val="FF0000"/>
                </a:solidFill>
              </a:rPr>
              <a:t>ASSUME</a:t>
            </a:r>
            <a:r>
              <a:rPr lang="en-US" dirty="0"/>
              <a:t> lines are perpendicular</a:t>
            </a:r>
          </a:p>
          <a:p>
            <a:pPr lvl="1"/>
            <a:r>
              <a:rPr lang="en-US" dirty="0"/>
              <a:t>Need “little box” or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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Perpendicular lines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486400" y="3581400"/>
            <a:ext cx="2590800" cy="1905000"/>
            <a:chOff x="5715000" y="3733800"/>
            <a:chExt cx="2590800" cy="1905000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7010400" y="4495800"/>
              <a:ext cx="228600" cy="2286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5715000" y="4724400"/>
              <a:ext cx="2590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V="1">
              <a:off x="7010400" y="3733800"/>
              <a:ext cx="0" cy="1905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182687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a </a:t>
            </a:r>
            <a:r>
              <a:rPr lang="en-US" sz="2800" dirty="0"/>
              <a:t>line that intersects two or more coplanar lines at different points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Transversal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2286000" y="3352800"/>
            <a:ext cx="43434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4267200" y="4648200"/>
            <a:ext cx="41910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038600" y="3200400"/>
            <a:ext cx="2743200" cy="2438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533400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The red line is the transversal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4038600" y="3581400"/>
            <a:ext cx="2895600" cy="9144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/>
              <a:t>Parallel planes</a:t>
            </a:r>
            <a:r>
              <a:rPr lang="en-US"/>
              <a:t> - planes that do not intersect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planes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505200" y="3200400"/>
            <a:ext cx="2895600" cy="762000"/>
          </a:xfrm>
          <a:prstGeom prst="diamond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7961" y="3581400"/>
            <a:ext cx="3005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blue plane is above the tan plane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Freeform 7"/>
          <p:cNvSpPr>
            <a:spLocks/>
          </p:cNvSpPr>
          <p:nvPr/>
        </p:nvSpPr>
        <p:spPr bwMode="auto">
          <a:xfrm>
            <a:off x="2362200" y="2514600"/>
            <a:ext cx="4267200" cy="2057400"/>
          </a:xfrm>
          <a:custGeom>
            <a:avLst/>
            <a:gdLst/>
            <a:ahLst/>
            <a:cxnLst>
              <a:cxn ang="0">
                <a:pos x="48" y="288"/>
              </a:cxn>
              <a:cxn ang="0">
                <a:pos x="2496" y="0"/>
              </a:cxn>
              <a:cxn ang="0">
                <a:pos x="2688" y="1296"/>
              </a:cxn>
              <a:cxn ang="0">
                <a:pos x="288" y="1200"/>
              </a:cxn>
              <a:cxn ang="0">
                <a:pos x="0" y="288"/>
              </a:cxn>
            </a:cxnLst>
            <a:rect l="0" t="0" r="r" b="b"/>
            <a:pathLst>
              <a:path w="2688" h="1296">
                <a:moveTo>
                  <a:pt x="48" y="288"/>
                </a:moveTo>
                <a:lnTo>
                  <a:pt x="2496" y="0"/>
                </a:lnTo>
                <a:lnTo>
                  <a:pt x="2688" y="1296"/>
                </a:lnTo>
                <a:lnTo>
                  <a:pt x="288" y="1200"/>
                </a:lnTo>
                <a:lnTo>
                  <a:pt x="0" y="288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2017713"/>
            <a:ext cx="5522912" cy="4114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Exterior (outside </a:t>
            </a:r>
            <a:r>
              <a:rPr lang="en-US" sz="2800" dirty="0"/>
              <a:t>of two </a:t>
            </a:r>
            <a:r>
              <a:rPr lang="en-US" sz="2800" dirty="0" smtClean="0"/>
              <a:t>lines)</a:t>
            </a: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Interior (inside </a:t>
            </a:r>
            <a:r>
              <a:rPr lang="en-US" sz="2800" dirty="0"/>
              <a:t>of two </a:t>
            </a:r>
            <a:r>
              <a:rPr lang="en-US" sz="2800" dirty="0" smtClean="0"/>
              <a:t>lines)</a:t>
            </a: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Exterior (outside of two lines)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vs. Exterior</a:t>
            </a:r>
            <a:endParaRPr lang="en-US" dirty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2133600" y="2514600"/>
            <a:ext cx="44196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590800" y="4419600"/>
            <a:ext cx="4267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13999</TotalTime>
  <Words>980</Words>
  <Application>Microsoft Office PowerPoint</Application>
  <PresentationFormat>On-screen Show (4:3)</PresentationFormat>
  <Paragraphs>225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ＭＳ Ｐゴシック</vt:lpstr>
      <vt:lpstr>Arial</vt:lpstr>
      <vt:lpstr>Cambria Math</vt:lpstr>
      <vt:lpstr>Lucida Sans Unicode</vt:lpstr>
      <vt:lpstr>Symbol</vt:lpstr>
      <vt:lpstr>Times</vt:lpstr>
      <vt:lpstr>Verdana</vt:lpstr>
      <vt:lpstr>Wingdings</vt:lpstr>
      <vt:lpstr>Wingdings 2</vt:lpstr>
      <vt:lpstr>Wingdings 3</vt:lpstr>
      <vt:lpstr>Concourse</vt:lpstr>
      <vt:lpstr>Chapter 3</vt:lpstr>
      <vt:lpstr>Section 3-1</vt:lpstr>
      <vt:lpstr>Parallel Lines</vt:lpstr>
      <vt:lpstr>Parallel Lines</vt:lpstr>
      <vt:lpstr>Skew Lines</vt:lpstr>
      <vt:lpstr>Perpendicular lines</vt:lpstr>
      <vt:lpstr>Transversal</vt:lpstr>
      <vt:lpstr>Parallel planes</vt:lpstr>
      <vt:lpstr>Interior vs. Exterior</vt:lpstr>
      <vt:lpstr>Same Side vs. Alternate</vt:lpstr>
      <vt:lpstr>Types of Angles</vt:lpstr>
      <vt:lpstr>Types of Angles</vt:lpstr>
      <vt:lpstr>Types of Angles</vt:lpstr>
      <vt:lpstr>Types of Angles</vt:lpstr>
      <vt:lpstr>Example</vt:lpstr>
      <vt:lpstr>Example</vt:lpstr>
      <vt:lpstr>Example</vt:lpstr>
      <vt:lpstr>Example</vt:lpstr>
      <vt:lpstr>Section 3-2</vt:lpstr>
      <vt:lpstr>Corresponding Angle Postulate</vt:lpstr>
      <vt:lpstr>Alternate Interior Angle Theorem</vt:lpstr>
      <vt:lpstr>Alternate Exterior Angle Theorem</vt:lpstr>
      <vt:lpstr>Same-Side Interior Angle Theorem</vt:lpstr>
      <vt:lpstr>Example Find the values of x and y</vt:lpstr>
      <vt:lpstr>Example Find the values of x and y</vt:lpstr>
      <vt:lpstr>Perpendicular Transversal Theorem</vt:lpstr>
      <vt:lpstr>Example Find the value of x</vt:lpstr>
      <vt:lpstr>Example Find the value of x</vt:lpstr>
      <vt:lpstr>Section 3-3</vt:lpstr>
      <vt:lpstr>Symbols</vt:lpstr>
      <vt:lpstr>Corresponding Angle Converse Postulate</vt:lpstr>
      <vt:lpstr>Alternate Interior Angle Converse Theorem</vt:lpstr>
      <vt:lpstr>Alternate Exterior Angle Converse Theorem</vt:lpstr>
      <vt:lpstr>Same-Side Interior Angle Converse Theorem</vt:lpstr>
      <vt:lpstr> </vt:lpstr>
      <vt:lpstr> </vt:lpstr>
      <vt:lpstr>Section 3-4</vt:lpstr>
      <vt:lpstr>Review</vt:lpstr>
      <vt:lpstr> </vt:lpstr>
      <vt:lpstr>Perpendicular to Parallel Theorem</vt:lpstr>
      <vt:lpstr>Section 3-7</vt:lpstr>
      <vt:lpstr>Finding slope on a graph</vt:lpstr>
      <vt:lpstr>example</vt:lpstr>
      <vt:lpstr>Slope Formula</vt:lpstr>
      <vt:lpstr>Slope-intercept form of a line</vt:lpstr>
      <vt:lpstr>Section 3-8</vt:lpstr>
      <vt:lpstr>Are two lines parallel?</vt:lpstr>
      <vt:lpstr>Write the equation of a line with the given information</vt:lpstr>
      <vt:lpstr>Are two lines perpendicular?</vt:lpstr>
      <vt:lpstr>The slopes of two lines are given.  Are the lines perpendicular?</vt:lpstr>
      <vt:lpstr>Another way to think about it</vt:lpstr>
    </vt:vector>
  </TitlesOfParts>
  <Company>Omaha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3-1</dc:title>
  <dc:creator>Omaha South High School</dc:creator>
  <cp:lastModifiedBy>Shayette Wilson</cp:lastModifiedBy>
  <cp:revision>160</cp:revision>
  <dcterms:created xsi:type="dcterms:W3CDTF">2009-10-05T02:40:44Z</dcterms:created>
  <dcterms:modified xsi:type="dcterms:W3CDTF">2017-10-31T12:38:33Z</dcterms:modified>
</cp:coreProperties>
</file>