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handoutMasterIdLst>
    <p:handoutMasterId r:id="rId59"/>
  </p:handout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26" r:id="rId11"/>
    <p:sldId id="277" r:id="rId12"/>
    <p:sldId id="278" r:id="rId13"/>
    <p:sldId id="313" r:id="rId14"/>
    <p:sldId id="273" r:id="rId15"/>
    <p:sldId id="270" r:id="rId16"/>
    <p:sldId id="279" r:id="rId17"/>
    <p:sldId id="327" r:id="rId18"/>
    <p:sldId id="276" r:id="rId19"/>
    <p:sldId id="274" r:id="rId20"/>
    <p:sldId id="271" r:id="rId21"/>
    <p:sldId id="275" r:id="rId22"/>
    <p:sldId id="259" r:id="rId23"/>
    <p:sldId id="352" r:id="rId24"/>
    <p:sldId id="295" r:id="rId25"/>
    <p:sldId id="294" r:id="rId26"/>
    <p:sldId id="288" r:id="rId27"/>
    <p:sldId id="289" r:id="rId28"/>
    <p:sldId id="353" r:id="rId29"/>
    <p:sldId id="298" r:id="rId30"/>
    <p:sldId id="337" r:id="rId31"/>
    <p:sldId id="299" r:id="rId32"/>
    <p:sldId id="301" r:id="rId33"/>
    <p:sldId id="318" r:id="rId34"/>
    <p:sldId id="319" r:id="rId35"/>
    <p:sldId id="320" r:id="rId36"/>
    <p:sldId id="321" r:id="rId37"/>
    <p:sldId id="354" r:id="rId38"/>
    <p:sldId id="267" r:id="rId39"/>
    <p:sldId id="268" r:id="rId40"/>
    <p:sldId id="306" r:id="rId41"/>
    <p:sldId id="305" r:id="rId42"/>
    <p:sldId id="307" r:id="rId43"/>
    <p:sldId id="323" r:id="rId44"/>
    <p:sldId id="322" r:id="rId45"/>
    <p:sldId id="339" r:id="rId46"/>
    <p:sldId id="355" r:id="rId47"/>
    <p:sldId id="263" r:id="rId48"/>
    <p:sldId id="311" r:id="rId49"/>
    <p:sldId id="312" r:id="rId50"/>
    <p:sldId id="317" r:id="rId51"/>
    <p:sldId id="343" r:id="rId52"/>
    <p:sldId id="309" r:id="rId53"/>
    <p:sldId id="324" r:id="rId54"/>
    <p:sldId id="340" r:id="rId55"/>
    <p:sldId id="356" r:id="rId56"/>
    <p:sldId id="341" r:id="rId57"/>
    <p:sldId id="342" r:id="rId58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badi MT Condensed Extra Bold" pitchFamily="84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281F"/>
    <a:srgbClr val="B335C3"/>
    <a:srgbClr val="6CB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82" autoAdjust="0"/>
    <p:restoredTop sz="99666" autoAdjust="0"/>
  </p:normalViewPr>
  <p:slideViewPr>
    <p:cSldViewPr>
      <p:cViewPr varScale="1">
        <p:scale>
          <a:sx n="95" d="100"/>
          <a:sy n="95" d="100"/>
        </p:scale>
        <p:origin x="7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5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5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45FFD8-D6DD-42FF-A7DC-039A02FB8E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85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49A91E-346F-4CD5-BB2C-0A18D59F1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DC9C2-D30F-48D3-8279-26269D616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E3C5F-F288-41B8-8D92-E3D04EB9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6DBC7-4626-41AD-A547-1AB684728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F4D9B8-FAB8-4518-882F-4FCBB03C3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3EAEA0-55C5-4470-820C-8681350643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D9AD7-C459-41AD-8F0D-97B275A9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C9251-EEF5-40A3-BC12-04AF178D1B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E8214-72D5-4FCF-B551-2F3BB451F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C878B6-C72E-4704-8CA7-D29895DDA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A9C167-4EE3-4A50-8C09-8951260118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2FC38C-E524-481E-B7F0-43598C4E4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Chapter 2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Reasoning and Proof</a:t>
            </a:r>
            <a:endParaRPr lang="en-US" sz="800" b="1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000" dirty="0" smtClean="0"/>
              <a:t>Conditional Statements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Lesson 2.2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6281F"/>
                </a:solidFill>
              </a:rPr>
              <a:t>Conditional </a:t>
            </a:r>
            <a:r>
              <a:rPr lang="en-US" sz="3200" b="1" dirty="0" smtClean="0">
                <a:solidFill>
                  <a:srgbClr val="C6281F"/>
                </a:solidFill>
              </a:rPr>
              <a:t>statement</a:t>
            </a:r>
            <a:r>
              <a:rPr lang="en-US" sz="3200" dirty="0"/>
              <a:t>- a sentence that contains an “</a:t>
            </a:r>
            <a:r>
              <a:rPr lang="en-US" sz="3200" dirty="0">
                <a:solidFill>
                  <a:srgbClr val="C6281F"/>
                </a:solidFill>
              </a:rPr>
              <a:t>if</a:t>
            </a:r>
            <a:r>
              <a:rPr lang="en-US" sz="3200" dirty="0"/>
              <a:t>” and a “</a:t>
            </a:r>
            <a:r>
              <a:rPr lang="en-US" sz="3200" dirty="0">
                <a:solidFill>
                  <a:srgbClr val="C6281F"/>
                </a:solidFill>
              </a:rPr>
              <a:t>then</a:t>
            </a:r>
            <a:r>
              <a:rPr lang="en-US" sz="3200" dirty="0"/>
              <a:t>” phrase</a:t>
            </a:r>
          </a:p>
          <a:p>
            <a:pPr lvl="1">
              <a:buFontTx/>
              <a:buNone/>
            </a:pPr>
            <a:endParaRPr lang="en-US" sz="3200" dirty="0"/>
          </a:p>
          <a:p>
            <a:pPr lvl="1">
              <a:buFontTx/>
              <a:buNone/>
            </a:pPr>
            <a:r>
              <a:rPr lang="en-US" sz="3200" dirty="0"/>
              <a:t>Ex.  </a:t>
            </a:r>
            <a:r>
              <a:rPr lang="en-US" sz="3200" dirty="0">
                <a:solidFill>
                  <a:srgbClr val="C6281F"/>
                </a:solidFill>
              </a:rPr>
              <a:t>If</a:t>
            </a:r>
            <a:r>
              <a:rPr lang="en-US" sz="3200" dirty="0"/>
              <a:t> you frown, </a:t>
            </a:r>
            <a:r>
              <a:rPr lang="en-US" sz="3200" dirty="0">
                <a:solidFill>
                  <a:srgbClr val="C6281F"/>
                </a:solidFill>
              </a:rPr>
              <a:t>then</a:t>
            </a:r>
            <a:r>
              <a:rPr lang="en-US" sz="3200" dirty="0"/>
              <a:t> you are sad</a:t>
            </a:r>
          </a:p>
          <a:p>
            <a:pPr lvl="1">
              <a:buFontTx/>
              <a:buNone/>
            </a:pPr>
            <a:r>
              <a:rPr lang="en-US" sz="3200" dirty="0"/>
              <a:t>Ex.  </a:t>
            </a:r>
            <a:r>
              <a:rPr lang="en-US" sz="3200" dirty="0">
                <a:solidFill>
                  <a:srgbClr val="C6281F"/>
                </a:solidFill>
              </a:rPr>
              <a:t>If</a:t>
            </a:r>
            <a:r>
              <a:rPr lang="en-US" sz="3200" dirty="0"/>
              <a:t> an angle is right, </a:t>
            </a:r>
            <a:r>
              <a:rPr lang="en-US" sz="3200" dirty="0">
                <a:solidFill>
                  <a:srgbClr val="C6281F"/>
                </a:solidFill>
              </a:rPr>
              <a:t>then</a:t>
            </a:r>
            <a:r>
              <a:rPr lang="en-US" sz="3200" dirty="0"/>
              <a:t> it is </a:t>
            </a:r>
            <a:r>
              <a:rPr lang="en-US" sz="3200" dirty="0" smtClean="0"/>
              <a:t>90°</a:t>
            </a:r>
            <a:endParaRPr lang="en-US" sz="32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Conditional statements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pPr>
              <a:buNone/>
            </a:pPr>
            <a:r>
              <a:rPr lang="en-US" sz="2800" b="1" u="sng" dirty="0" smtClean="0">
                <a:solidFill>
                  <a:srgbClr val="002060"/>
                </a:solidFill>
              </a:rPr>
              <a:t>Hypothesis</a:t>
            </a:r>
            <a:r>
              <a:rPr lang="en-US" sz="2800" dirty="0" smtClean="0"/>
              <a:t>-the </a:t>
            </a:r>
            <a:r>
              <a:rPr lang="en-US" sz="2800" dirty="0"/>
              <a:t>phrase that follows the word </a:t>
            </a:r>
            <a:r>
              <a:rPr lang="en-US" sz="2800" i="1" u="dbl" dirty="0" smtClean="0"/>
              <a:t>if</a:t>
            </a:r>
            <a:endParaRPr lang="en-US" sz="2800" i="1" u="dbl" dirty="0"/>
          </a:p>
          <a:p>
            <a:pPr>
              <a:buNone/>
            </a:pPr>
            <a:r>
              <a:rPr lang="en-US" sz="2800" b="1" u="sng" dirty="0" smtClean="0">
                <a:solidFill>
                  <a:srgbClr val="C6281F"/>
                </a:solidFill>
              </a:rPr>
              <a:t>Conclusion</a:t>
            </a:r>
            <a:r>
              <a:rPr lang="en-US" sz="2800" dirty="0" smtClean="0"/>
              <a:t>-the </a:t>
            </a:r>
            <a:r>
              <a:rPr lang="en-US" sz="2800" dirty="0"/>
              <a:t>phrase that follows the word </a:t>
            </a:r>
            <a:r>
              <a:rPr lang="en-US" sz="2800" i="1" u="dbl" dirty="0" smtClean="0"/>
              <a:t>then</a:t>
            </a:r>
          </a:p>
          <a:p>
            <a:pPr>
              <a:buNone/>
            </a:pPr>
            <a:endParaRPr lang="en-US" sz="2800" dirty="0"/>
          </a:p>
          <a:p>
            <a:pPr lvl="1">
              <a:buFontTx/>
              <a:buNone/>
            </a:pPr>
            <a:r>
              <a:rPr lang="en-US" sz="2400" dirty="0"/>
              <a:t>Ex. If </a:t>
            </a:r>
            <a:r>
              <a:rPr lang="en-US" sz="2400" u="sng" dirty="0">
                <a:solidFill>
                  <a:srgbClr val="002060"/>
                </a:solidFill>
              </a:rPr>
              <a:t>you frown</a:t>
            </a:r>
            <a:r>
              <a:rPr lang="en-US" sz="2400" dirty="0"/>
              <a:t>, then </a:t>
            </a:r>
            <a:r>
              <a:rPr lang="en-US" sz="2400" u="sng" dirty="0">
                <a:solidFill>
                  <a:srgbClr val="C6281F"/>
                </a:solidFill>
              </a:rPr>
              <a:t>you are sad</a:t>
            </a: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Ex. If </a:t>
            </a:r>
            <a:r>
              <a:rPr lang="en-US" sz="2400" u="sng" dirty="0">
                <a:solidFill>
                  <a:srgbClr val="002060"/>
                </a:solidFill>
              </a:rPr>
              <a:t>an angle is right</a:t>
            </a:r>
            <a:r>
              <a:rPr lang="en-US" sz="2400" dirty="0"/>
              <a:t>, then </a:t>
            </a:r>
            <a:r>
              <a:rPr lang="en-US" sz="2400" u="sng" dirty="0">
                <a:solidFill>
                  <a:srgbClr val="C6281F"/>
                </a:solidFill>
              </a:rPr>
              <a:t>it is </a:t>
            </a:r>
            <a:r>
              <a:rPr lang="en-US" sz="2400" u="sng" dirty="0" smtClean="0">
                <a:solidFill>
                  <a:srgbClr val="C6281F"/>
                </a:solidFill>
              </a:rPr>
              <a:t>90°</a:t>
            </a:r>
            <a:endParaRPr lang="en-US" sz="2400" dirty="0">
              <a:solidFill>
                <a:srgbClr val="C6281F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Ex. </a:t>
            </a:r>
            <a:r>
              <a:rPr lang="en-US" sz="2400" u="sng" dirty="0" smtClean="0">
                <a:solidFill>
                  <a:srgbClr val="C6281F"/>
                </a:solidFill>
              </a:rPr>
              <a:t>You </a:t>
            </a:r>
            <a:r>
              <a:rPr lang="en-US" sz="2400" u="sng" dirty="0">
                <a:solidFill>
                  <a:srgbClr val="C6281F"/>
                </a:solidFill>
              </a:rPr>
              <a:t>are </a:t>
            </a:r>
            <a:r>
              <a:rPr lang="en-US" sz="2400" u="sng" dirty="0" smtClean="0">
                <a:solidFill>
                  <a:srgbClr val="C6281F"/>
                </a:solidFill>
              </a:rPr>
              <a:t>late</a:t>
            </a:r>
            <a:r>
              <a:rPr lang="en-US" sz="2400" dirty="0" smtClean="0">
                <a:solidFill>
                  <a:srgbClr val="C6281F"/>
                </a:solidFill>
              </a:rPr>
              <a:t> </a:t>
            </a:r>
            <a:r>
              <a:rPr lang="en-US" sz="2400" dirty="0" smtClean="0"/>
              <a:t>if </a:t>
            </a:r>
            <a:r>
              <a:rPr lang="en-US" sz="2400" u="sng" dirty="0">
                <a:solidFill>
                  <a:srgbClr val="002060"/>
                </a:solidFill>
              </a:rPr>
              <a:t>you arrive after the bell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Hypothesis /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10600" cy="4114800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Identify the hypothesis and conclusion (look for an “if”).  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Rewrite in the form: </a:t>
            </a:r>
            <a:r>
              <a:rPr lang="en-US" dirty="0" smtClean="0">
                <a:solidFill>
                  <a:srgbClr val="FF0000"/>
                </a:solidFill>
              </a:rPr>
              <a:t>If hypothesis then conclusion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Verify that the new statement has the same meaning as the initial statement.</a:t>
            </a:r>
            <a:endParaRPr 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How to rewrite </a:t>
            </a:r>
            <a:r>
              <a:rPr lang="en-US" dirty="0">
                <a:solidFill>
                  <a:schemeClr val="tx1"/>
                </a:solidFill>
                <a:effectLst/>
              </a:rPr>
              <a:t>in if-then form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/>
              <a:t>points are collinear if they lie on the same line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If they lie on the same line then three points are collinear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three points</a:t>
            </a:r>
            <a:r>
              <a:rPr lang="en-US" dirty="0" smtClean="0">
                <a:solidFill>
                  <a:srgbClr val="FF0000"/>
                </a:solidFill>
              </a:rPr>
              <a:t> lie on the same line then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they</a:t>
            </a:r>
            <a:r>
              <a:rPr lang="en-US" dirty="0" smtClean="0">
                <a:solidFill>
                  <a:srgbClr val="FF0000"/>
                </a:solidFill>
              </a:rPr>
              <a:t> are collinear</a:t>
            </a:r>
            <a:endParaRPr lang="en-US" dirty="0"/>
          </a:p>
          <a:p>
            <a:r>
              <a:rPr lang="en-US" dirty="0" smtClean="0"/>
              <a:t>Cats make Ms. Wilson sneeze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If cats then make Ms. Wilson sneeze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If an animal is a cat then it makes Ms. Wilson sneeze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Rewrite in if-then form</a:t>
            </a:r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u="sng" dirty="0" smtClean="0">
                <a:solidFill>
                  <a:srgbClr val="C6281F"/>
                </a:solidFill>
              </a:rPr>
              <a:t>Inverse </a:t>
            </a:r>
            <a:r>
              <a:rPr lang="en-US" sz="2800" dirty="0" smtClean="0"/>
              <a:t>– </a:t>
            </a:r>
            <a:r>
              <a:rPr lang="en-US" sz="2800" dirty="0"/>
              <a:t>negate both </a:t>
            </a:r>
            <a:r>
              <a:rPr lang="en-US" sz="2800" dirty="0" smtClean="0"/>
              <a:t>hypothesis and conclusion</a:t>
            </a:r>
            <a:endParaRPr lang="en-US" sz="2800" b="1" i="1" u="sng" dirty="0">
              <a:solidFill>
                <a:srgbClr val="C6281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i="1" u="sng" dirty="0" smtClean="0">
                <a:solidFill>
                  <a:srgbClr val="C6281F"/>
                </a:solidFill>
              </a:rPr>
              <a:t>Converse </a:t>
            </a:r>
            <a:r>
              <a:rPr lang="en-US" sz="2800" dirty="0" smtClean="0"/>
              <a:t>– </a:t>
            </a:r>
            <a:r>
              <a:rPr lang="en-US" sz="2800" dirty="0"/>
              <a:t>switch the </a:t>
            </a:r>
            <a:r>
              <a:rPr lang="en-US" sz="2800" dirty="0" smtClean="0"/>
              <a:t>places of the hypothesis and conclusion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i="1" u="sng" dirty="0">
                <a:solidFill>
                  <a:srgbClr val="C6281F"/>
                </a:solidFill>
              </a:rPr>
              <a:t>Contrapositive</a:t>
            </a:r>
            <a:r>
              <a:rPr lang="en-US" sz="2800" dirty="0">
                <a:solidFill>
                  <a:srgbClr val="000000"/>
                </a:solidFill>
              </a:rPr>
              <a:t> – </a:t>
            </a:r>
            <a:r>
              <a:rPr lang="en-US" sz="2800" dirty="0"/>
              <a:t>negate </a:t>
            </a:r>
            <a:r>
              <a:rPr lang="en-US" sz="2800" dirty="0" smtClean="0"/>
              <a:t>both the hypothesis and conclusion and then switch their places </a:t>
            </a:r>
            <a:r>
              <a:rPr lang="en-US" sz="2800" i="1" dirty="0" smtClean="0">
                <a:solidFill>
                  <a:srgbClr val="FF0000"/>
                </a:solidFill>
              </a:rPr>
              <a:t>(basically do inverse then converse)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Different forms a conditional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153400" cy="41148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>
                <a:solidFill>
                  <a:srgbClr val="C00000"/>
                </a:solidFill>
                <a:sym typeface="Wingdings"/>
              </a:rPr>
              <a:t></a:t>
            </a:r>
            <a:r>
              <a:rPr lang="en-US" i="1" dirty="0" smtClean="0">
                <a:solidFill>
                  <a:srgbClr val="002060"/>
                </a:solidFill>
                <a:sym typeface="Wingdings"/>
              </a:rPr>
              <a:t>(implies)</a:t>
            </a:r>
          </a:p>
          <a:p>
            <a:pPr algn="ctr">
              <a:buFont typeface="Wingdings"/>
              <a:buChar char="è"/>
            </a:pPr>
            <a:endParaRPr lang="en-US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dirty="0" smtClean="0"/>
              <a:t>p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q means “p implies q”</a:t>
            </a:r>
          </a:p>
          <a:p>
            <a:pPr>
              <a:buFontTx/>
              <a:buNone/>
            </a:pPr>
            <a:r>
              <a:rPr lang="en-US" dirty="0" smtClean="0"/>
              <a:t>p is the </a:t>
            </a:r>
            <a:r>
              <a:rPr lang="en-US" dirty="0" smtClean="0">
                <a:solidFill>
                  <a:srgbClr val="002060"/>
                </a:solidFill>
              </a:rPr>
              <a:t>hypothesis</a:t>
            </a:r>
            <a:r>
              <a:rPr lang="en-US" dirty="0" smtClean="0"/>
              <a:t> and q is the </a:t>
            </a:r>
            <a:r>
              <a:rPr lang="en-US" dirty="0" smtClean="0">
                <a:solidFill>
                  <a:schemeClr val="accent2"/>
                </a:solidFill>
              </a:rPr>
              <a:t>conclusion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dirty="0" smtClean="0"/>
              <a:t>It can be rewritten as “If p then q”</a:t>
            </a:r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Symbolic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 smtClean="0"/>
              <a:t>negation is a</a:t>
            </a:r>
            <a:r>
              <a:rPr lang="en-US" sz="4400" dirty="0" smtClean="0"/>
              <a:t> ~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given conditional</a:t>
            </a:r>
            <a:r>
              <a:rPr lang="en-US" sz="2800" dirty="0"/>
              <a:t>:  </a:t>
            </a:r>
            <a:r>
              <a:rPr lang="en-US" sz="2800" dirty="0" smtClean="0"/>
              <a:t>p </a:t>
            </a:r>
            <a:r>
              <a:rPr lang="en-US" sz="2800" dirty="0" smtClean="0">
                <a:sym typeface="Wingdings"/>
              </a:rPr>
              <a:t> </a:t>
            </a:r>
            <a:r>
              <a:rPr lang="en-US" sz="2800" dirty="0" smtClean="0"/>
              <a:t>q </a:t>
            </a:r>
            <a:r>
              <a:rPr lang="en-US" sz="28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inverse</a:t>
            </a:r>
            <a:r>
              <a:rPr lang="en-US" sz="2800" dirty="0"/>
              <a:t>:  </a:t>
            </a:r>
            <a:r>
              <a:rPr lang="en-US" sz="2800" dirty="0" smtClean="0"/>
              <a:t> </a:t>
            </a:r>
            <a:r>
              <a:rPr lang="en-US" sz="2800" dirty="0"/>
              <a:t>	~ </a:t>
            </a:r>
            <a:r>
              <a:rPr lang="en-US" sz="2800" dirty="0" smtClean="0"/>
              <a:t>p </a:t>
            </a:r>
            <a:r>
              <a:rPr lang="en-US" sz="2800" dirty="0" smtClean="0">
                <a:sym typeface="Wingdings"/>
              </a:rPr>
              <a:t> </a:t>
            </a:r>
            <a:r>
              <a:rPr lang="en-US" sz="2800" dirty="0" smtClean="0"/>
              <a:t>~ </a:t>
            </a:r>
            <a:r>
              <a:rPr lang="en-US" sz="2800" dirty="0"/>
              <a:t>q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converse</a:t>
            </a:r>
            <a:r>
              <a:rPr lang="en-US" sz="2800" dirty="0"/>
              <a:t>:  </a:t>
            </a:r>
            <a:r>
              <a:rPr lang="en-US" sz="2800" dirty="0" smtClean="0"/>
              <a:t>q </a:t>
            </a:r>
            <a:r>
              <a:rPr lang="en-US" sz="2800" dirty="0" smtClean="0">
                <a:sym typeface="Wingdings"/>
              </a:rPr>
              <a:t> </a:t>
            </a:r>
            <a:r>
              <a:rPr lang="en-US" sz="2800" dirty="0" smtClean="0"/>
              <a:t>p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/>
              <a:t>contrapostive</a:t>
            </a:r>
            <a:r>
              <a:rPr lang="en-US" sz="2800" dirty="0"/>
              <a:t>:  ~ </a:t>
            </a:r>
            <a:r>
              <a:rPr lang="en-US" sz="2800" dirty="0" smtClean="0"/>
              <a:t>q </a:t>
            </a:r>
            <a:r>
              <a:rPr lang="en-US" sz="2800" dirty="0" smtClean="0">
                <a:sym typeface="Wingdings"/>
              </a:rPr>
              <a:t> </a:t>
            </a:r>
            <a:r>
              <a:rPr lang="en-US" sz="2800" dirty="0" smtClean="0"/>
              <a:t>~ </a:t>
            </a:r>
            <a:r>
              <a:rPr lang="en-US" sz="2800" dirty="0"/>
              <a:t>p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Symbolic 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dirty="0">
                <a:solidFill>
                  <a:srgbClr val="C6281F"/>
                </a:solidFill>
              </a:rPr>
              <a:t>Negation</a:t>
            </a:r>
            <a:r>
              <a:rPr lang="en-US" sz="2800" dirty="0"/>
              <a:t> - change the “truth”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Done by: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changing a word to its opposite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inserting (or removing) the word NOT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Ex.  The letter A is a vowel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Negation:  The letter A is NOT a </a:t>
            </a:r>
            <a:r>
              <a:rPr lang="en-US" sz="2400" dirty="0" smtClean="0"/>
              <a:t>vowel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		  The letter A is a consonant</a:t>
            </a:r>
            <a:endParaRPr lang="en-US" sz="4000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Negation</a:t>
            </a:r>
            <a:endParaRPr lang="en-US" sz="1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conditional statement can either be true or false</a:t>
            </a:r>
          </a:p>
          <a:p>
            <a:pPr>
              <a:buFontTx/>
              <a:buNone/>
            </a:pPr>
            <a:endParaRPr lang="en-US" dirty="0"/>
          </a:p>
          <a:p>
            <a:pPr lvl="1"/>
            <a:r>
              <a:rPr lang="en-US" dirty="0">
                <a:solidFill>
                  <a:srgbClr val="C6281F"/>
                </a:solidFill>
              </a:rPr>
              <a:t>To show true</a:t>
            </a:r>
            <a:r>
              <a:rPr lang="en-US" dirty="0"/>
              <a:t> - must show true for ALL cases</a:t>
            </a:r>
          </a:p>
          <a:p>
            <a:pPr lvl="1"/>
            <a:r>
              <a:rPr lang="en-US" dirty="0">
                <a:solidFill>
                  <a:srgbClr val="C6281F"/>
                </a:solidFill>
              </a:rPr>
              <a:t>To show false</a:t>
            </a:r>
            <a:r>
              <a:rPr lang="en-US" dirty="0"/>
              <a:t> - must provide one time false called a counterexample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True or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Patterns and Inductive Reasoning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Given conditional:  </a:t>
            </a: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 animal is a fish </a:t>
            </a:r>
            <a:r>
              <a:rPr lang="en-US" dirty="0" smtClean="0"/>
              <a:t>then it </a:t>
            </a:r>
            <a:r>
              <a:rPr lang="en-US" dirty="0"/>
              <a:t>can swim</a:t>
            </a:r>
          </a:p>
          <a:p>
            <a:pPr>
              <a:buFontTx/>
              <a:buNone/>
            </a:pPr>
            <a:r>
              <a:rPr lang="en-US" i="1" dirty="0" smtClean="0">
                <a:solidFill>
                  <a:srgbClr val="FF0000"/>
                </a:solidFill>
              </a:rPr>
              <a:t>First identify the hypothesis and conclusion</a:t>
            </a:r>
            <a:endParaRPr i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/>
              <a:t>	Inverse: 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Converse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Contrapositive:</a:t>
            </a:r>
          </a:p>
          <a:p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effectLst/>
              </a:rPr>
              <a:t>Writing the inverse, converse and contrapositive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2785872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two angles are a linear pair then they are supplementary angles</a:t>
            </a:r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If a number is odd, then it is divisible by 3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 the conditional true </a:t>
            </a:r>
            <a:r>
              <a:rPr lang="en-US" dirty="0">
                <a:solidFill>
                  <a:schemeClr val="tx1"/>
                </a:solidFill>
              </a:rPr>
              <a:t>or false?</a:t>
            </a: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If false, provide a </a:t>
            </a:r>
            <a:r>
              <a:rPr lang="en-US" sz="2000" dirty="0" smtClean="0">
                <a:solidFill>
                  <a:schemeClr val="tx1"/>
                </a:solidFill>
              </a:rPr>
              <a:t>counterexample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000" dirty="0" err="1" smtClean="0"/>
              <a:t>Biconditional</a:t>
            </a:r>
            <a:r>
              <a:rPr lang="en-US" sz="4000" dirty="0" smtClean="0"/>
              <a:t> Statements and Definitions</a:t>
            </a:r>
            <a:endParaRPr lang="en-US" sz="4000" dirty="0"/>
          </a:p>
          <a:p>
            <a:pPr algn="ctr">
              <a:buFontTx/>
              <a:buNone/>
            </a:pP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Lesson 2.3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90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3395472"/>
          </a:xfrm>
        </p:spPr>
        <p:txBody>
          <a:bodyPr/>
          <a:lstStyle/>
          <a:p>
            <a:r>
              <a:rPr lang="en-US" dirty="0"/>
              <a:t>A statement that </a:t>
            </a:r>
            <a:r>
              <a:rPr lang="en-US" dirty="0" smtClean="0"/>
              <a:t>contains “</a:t>
            </a:r>
            <a:r>
              <a:rPr lang="en-US" dirty="0"/>
              <a:t>if and only if”  (symbol  </a:t>
            </a:r>
            <a:r>
              <a:rPr lang="en-US" sz="4400" b="1" dirty="0" smtClean="0">
                <a:solidFill>
                  <a:srgbClr val="C00000"/>
                </a:solidFill>
                <a:sym typeface="Wingdings 3"/>
              </a:rPr>
              <a:t>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The same as writing a statement and its converse all in one.</a:t>
            </a:r>
          </a:p>
          <a:p>
            <a:r>
              <a:rPr lang="en-US" dirty="0"/>
              <a:t>To be “true” - statement and its converse must both be true</a:t>
            </a:r>
          </a:p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Biconditional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4114800"/>
          </a:xfrm>
        </p:spPr>
        <p:txBody>
          <a:bodyPr/>
          <a:lstStyle/>
          <a:p>
            <a:r>
              <a:rPr lang="en-US" dirty="0" smtClean="0"/>
              <a:t>Definitions can be written </a:t>
            </a:r>
            <a:r>
              <a:rPr lang="en-US" dirty="0" smtClean="0">
                <a:solidFill>
                  <a:srgbClr val="FF0000"/>
                </a:solidFill>
              </a:rPr>
              <a:t>word</a:t>
            </a:r>
            <a:r>
              <a:rPr lang="en-US" dirty="0" smtClean="0"/>
              <a:t> </a:t>
            </a:r>
            <a:r>
              <a:rPr lang="en-US" dirty="0"/>
              <a:t>first or </a:t>
            </a:r>
            <a:r>
              <a:rPr lang="en-US" dirty="0" smtClean="0">
                <a:solidFill>
                  <a:srgbClr val="002060"/>
                </a:solidFill>
              </a:rPr>
              <a:t>description</a:t>
            </a:r>
            <a:r>
              <a:rPr lang="en-US" dirty="0" smtClean="0"/>
              <a:t> </a:t>
            </a:r>
            <a:r>
              <a:rPr lang="en-US" dirty="0"/>
              <a:t>first</a:t>
            </a:r>
          </a:p>
          <a:p>
            <a:pPr lvl="2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right angle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has a measure of 90°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an angle is right</a:t>
            </a:r>
            <a:r>
              <a:rPr lang="en-US" dirty="0" smtClean="0"/>
              <a:t> </a:t>
            </a:r>
            <a:r>
              <a:rPr lang="en-US" dirty="0"/>
              <a:t>then </a:t>
            </a:r>
            <a:r>
              <a:rPr lang="en-US" dirty="0" smtClean="0"/>
              <a:t>it </a:t>
            </a:r>
            <a:r>
              <a:rPr lang="en-US" dirty="0" smtClean="0">
                <a:solidFill>
                  <a:srgbClr val="002060"/>
                </a:solidFill>
              </a:rPr>
              <a:t>has a measure of 90°</a:t>
            </a:r>
            <a:endParaRPr lang="en-US" dirty="0">
              <a:solidFill>
                <a:srgbClr val="002060"/>
              </a:solidFill>
            </a:endParaRPr>
          </a:p>
          <a:p>
            <a:pPr lvl="2"/>
            <a:r>
              <a:rPr lang="en-US" dirty="0"/>
              <a:t>If </a:t>
            </a:r>
            <a:r>
              <a:rPr lang="en-US" dirty="0" smtClean="0"/>
              <a:t>an angle </a:t>
            </a:r>
            <a:r>
              <a:rPr lang="en-US" dirty="0" smtClean="0">
                <a:solidFill>
                  <a:srgbClr val="002060"/>
                </a:solidFill>
              </a:rPr>
              <a:t>has a measure of 90°</a:t>
            </a:r>
            <a:r>
              <a:rPr lang="en-US" dirty="0" smtClean="0"/>
              <a:t> then it </a:t>
            </a:r>
            <a:r>
              <a:rPr lang="en-US" dirty="0" smtClean="0">
                <a:solidFill>
                  <a:srgbClr val="FF0000"/>
                </a:solidFill>
              </a:rPr>
              <a:t>is right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dirty="0" smtClean="0"/>
              <a:t>All definitions can </a:t>
            </a:r>
            <a:r>
              <a:rPr lang="en-US" dirty="0"/>
              <a:t>be </a:t>
            </a:r>
            <a:r>
              <a:rPr lang="en-US" dirty="0" smtClean="0"/>
              <a:t>rewritten </a:t>
            </a:r>
            <a:r>
              <a:rPr lang="en-US" dirty="0"/>
              <a:t>as a true </a:t>
            </a:r>
            <a:r>
              <a:rPr lang="en-US" dirty="0" smtClean="0"/>
              <a:t>bi-conditional statement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</a:rPr>
              <a:t>An angle is right</a:t>
            </a:r>
            <a:r>
              <a:rPr lang="en-US" dirty="0" smtClean="0"/>
              <a:t> if and only if it </a:t>
            </a:r>
            <a:r>
              <a:rPr lang="en-US" dirty="0" smtClean="0">
                <a:solidFill>
                  <a:srgbClr val="002060"/>
                </a:solidFill>
              </a:rPr>
              <a:t>has a measure of 90°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Definitions as conditionals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>
                <a:solidFill>
                  <a:srgbClr val="C6281F"/>
                </a:solidFill>
              </a:rPr>
              <a:t>Perpendicular lines are two lines </a:t>
            </a:r>
            <a:r>
              <a:rPr lang="en-US" dirty="0">
                <a:solidFill>
                  <a:srgbClr val="C6281F"/>
                </a:solidFill>
              </a:rPr>
              <a:t>that intersect to form a right angle</a:t>
            </a:r>
            <a:endParaRPr lang="en-US" sz="2800" dirty="0"/>
          </a:p>
          <a:p>
            <a:r>
              <a:rPr lang="en-US" sz="2800" dirty="0"/>
              <a:t>Write as a conditional statement:</a:t>
            </a:r>
          </a:p>
          <a:p>
            <a:endParaRPr lang="en-US" sz="2800" dirty="0"/>
          </a:p>
          <a:p>
            <a:r>
              <a:rPr lang="en-US" sz="2800" dirty="0"/>
              <a:t>Write as its converse:</a:t>
            </a:r>
          </a:p>
          <a:p>
            <a:endParaRPr lang="en-US" sz="2800" dirty="0"/>
          </a:p>
          <a:p>
            <a:r>
              <a:rPr lang="en-US" sz="2800" dirty="0"/>
              <a:t>Write as a bi-conditional statement: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</a:rPr>
              <a:t>Practice 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writing statements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382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>
                <a:solidFill>
                  <a:srgbClr val="C6281F"/>
                </a:solidFill>
              </a:rPr>
              <a:t>X = 5 if and only if </a:t>
            </a:r>
            <a:r>
              <a:rPr lang="en-US" sz="4000" dirty="0" smtClean="0">
                <a:solidFill>
                  <a:srgbClr val="C6281F"/>
                </a:solidFill>
              </a:rPr>
              <a:t>2x </a:t>
            </a:r>
            <a:r>
              <a:rPr lang="en-US" sz="4000" dirty="0">
                <a:solidFill>
                  <a:srgbClr val="C6281F"/>
                </a:solidFill>
              </a:rPr>
              <a:t>= </a:t>
            </a:r>
            <a:r>
              <a:rPr lang="en-US" sz="4000" dirty="0" smtClean="0">
                <a:solidFill>
                  <a:srgbClr val="C6281F"/>
                </a:solidFill>
              </a:rPr>
              <a:t>10</a:t>
            </a:r>
            <a:endParaRPr lang="en-US" dirty="0"/>
          </a:p>
          <a:p>
            <a:r>
              <a:rPr lang="en-US" dirty="0"/>
              <a:t>What kind of statement is this?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Re-write as a conditional.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Write the converse of this conditional.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More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28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000" dirty="0"/>
              <a:t>Deductive Reasoning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>Lesson 2-4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308100"/>
            <a:ext cx="8978900" cy="3352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Geometry, like much of mathematics and science, developed when people began recognizing and describing patterns.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654800" y="3581400"/>
            <a:ext cx="74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...</a:t>
            </a:r>
            <a:endParaRPr lang="en-US" sz="3200" b="1" dirty="0"/>
          </a:p>
        </p:txBody>
      </p:sp>
      <p:grpSp>
        <p:nvGrpSpPr>
          <p:cNvPr id="5" name="Group 75"/>
          <p:cNvGrpSpPr/>
          <p:nvPr/>
        </p:nvGrpSpPr>
        <p:grpSpPr>
          <a:xfrm>
            <a:off x="762000" y="3873500"/>
            <a:ext cx="1143000" cy="1273552"/>
            <a:chOff x="762000" y="4648200"/>
            <a:chExt cx="1143000" cy="1273552"/>
          </a:xfrm>
        </p:grpSpPr>
        <p:sp>
          <p:nvSpPr>
            <p:cNvPr id="6" name="Rectangle 5"/>
            <p:cNvSpPr/>
            <p:nvPr/>
          </p:nvSpPr>
          <p:spPr>
            <a:xfrm>
              <a:off x="1219200" y="4648200"/>
              <a:ext cx="228600" cy="228600"/>
            </a:xfrm>
            <a:prstGeom prst="rect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2000" y="5029200"/>
              <a:ext cx="1143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1</a:t>
              </a:r>
            </a:p>
            <a:p>
              <a:pPr algn="ctr"/>
              <a:r>
                <a:rPr lang="en-US" sz="2600" dirty="0" smtClean="0"/>
                <a:t>block</a:t>
              </a:r>
            </a:p>
          </p:txBody>
        </p:sp>
      </p:grpSp>
      <p:grpSp>
        <p:nvGrpSpPr>
          <p:cNvPr id="62" name="Group 76"/>
          <p:cNvGrpSpPr/>
          <p:nvPr/>
        </p:nvGrpSpPr>
        <p:grpSpPr>
          <a:xfrm>
            <a:off x="1752600" y="3644900"/>
            <a:ext cx="1143000" cy="1502152"/>
            <a:chOff x="1752600" y="4419600"/>
            <a:chExt cx="1143000" cy="1502152"/>
          </a:xfrm>
        </p:grpSpPr>
        <p:grpSp>
          <p:nvGrpSpPr>
            <p:cNvPr id="68" name="Group 70"/>
            <p:cNvGrpSpPr/>
            <p:nvPr/>
          </p:nvGrpSpPr>
          <p:grpSpPr>
            <a:xfrm>
              <a:off x="2057400" y="4419600"/>
              <a:ext cx="457200" cy="457200"/>
              <a:chOff x="2057400" y="4419600"/>
              <a:chExt cx="457200" cy="4572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0574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2860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0574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752600" y="5029200"/>
              <a:ext cx="1143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3</a:t>
              </a:r>
            </a:p>
            <a:p>
              <a:pPr algn="ctr"/>
              <a:r>
                <a:rPr lang="en-US" sz="2600" dirty="0" smtClean="0"/>
                <a:t>blocks</a:t>
              </a:r>
            </a:p>
          </p:txBody>
        </p:sp>
      </p:grpSp>
      <p:grpSp>
        <p:nvGrpSpPr>
          <p:cNvPr id="70" name="Group 77"/>
          <p:cNvGrpSpPr/>
          <p:nvPr/>
        </p:nvGrpSpPr>
        <p:grpSpPr>
          <a:xfrm>
            <a:off x="2819400" y="3416300"/>
            <a:ext cx="1143000" cy="1730752"/>
            <a:chOff x="2819400" y="4191000"/>
            <a:chExt cx="1143000" cy="1730752"/>
          </a:xfrm>
        </p:grpSpPr>
        <p:grpSp>
          <p:nvGrpSpPr>
            <p:cNvPr id="71" name="Group 71"/>
            <p:cNvGrpSpPr/>
            <p:nvPr/>
          </p:nvGrpSpPr>
          <p:grpSpPr>
            <a:xfrm>
              <a:off x="2895600" y="4191000"/>
              <a:ext cx="685800" cy="685800"/>
              <a:chOff x="2895600" y="4191000"/>
              <a:chExt cx="685800" cy="685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956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1242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8956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8956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1242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3528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2819400" y="5029200"/>
              <a:ext cx="1143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6</a:t>
              </a:r>
            </a:p>
            <a:p>
              <a:pPr algn="ctr"/>
              <a:r>
                <a:rPr lang="en-US" sz="2600" dirty="0" smtClean="0"/>
                <a:t>blocks</a:t>
              </a:r>
            </a:p>
          </p:txBody>
        </p:sp>
      </p:grpSp>
      <p:grpSp>
        <p:nvGrpSpPr>
          <p:cNvPr id="72" name="Group 78"/>
          <p:cNvGrpSpPr/>
          <p:nvPr/>
        </p:nvGrpSpPr>
        <p:grpSpPr>
          <a:xfrm>
            <a:off x="3886200" y="3187700"/>
            <a:ext cx="1143000" cy="1959352"/>
            <a:chOff x="3886200" y="3962400"/>
            <a:chExt cx="1143000" cy="1959352"/>
          </a:xfrm>
        </p:grpSpPr>
        <p:grpSp>
          <p:nvGrpSpPr>
            <p:cNvPr id="73" name="Group 72"/>
            <p:cNvGrpSpPr/>
            <p:nvPr/>
          </p:nvGrpSpPr>
          <p:grpSpPr>
            <a:xfrm>
              <a:off x="3962400" y="3962400"/>
              <a:ext cx="914400" cy="914400"/>
              <a:chOff x="3962400" y="3962400"/>
              <a:chExt cx="914400" cy="9144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9624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1910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9624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9624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910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4196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962400" y="39624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1910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4196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6482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886200" y="5029200"/>
              <a:ext cx="1143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10</a:t>
              </a:r>
            </a:p>
            <a:p>
              <a:pPr algn="ctr"/>
              <a:r>
                <a:rPr lang="en-US" sz="2600" dirty="0" smtClean="0"/>
                <a:t>blocks</a:t>
              </a:r>
            </a:p>
          </p:txBody>
        </p:sp>
      </p:grpSp>
      <p:grpSp>
        <p:nvGrpSpPr>
          <p:cNvPr id="74" name="Group 79"/>
          <p:cNvGrpSpPr/>
          <p:nvPr/>
        </p:nvGrpSpPr>
        <p:grpSpPr>
          <a:xfrm>
            <a:off x="5105400" y="2959100"/>
            <a:ext cx="1295400" cy="2187952"/>
            <a:chOff x="5105400" y="3733800"/>
            <a:chExt cx="1295400" cy="2187952"/>
          </a:xfrm>
        </p:grpSpPr>
        <p:grpSp>
          <p:nvGrpSpPr>
            <p:cNvPr id="75" name="Group 73"/>
            <p:cNvGrpSpPr/>
            <p:nvPr/>
          </p:nvGrpSpPr>
          <p:grpSpPr>
            <a:xfrm>
              <a:off x="5257800" y="3733800"/>
              <a:ext cx="1143000" cy="1143000"/>
              <a:chOff x="5257800" y="3733800"/>
              <a:chExt cx="1143000" cy="11430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2578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4864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2578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2578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4864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7150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257800" y="39624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4864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7150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9436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257800" y="37338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5486400" y="39624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150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9436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1722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0"/>
              </a:gra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5105400" y="5029200"/>
              <a:ext cx="1143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15</a:t>
              </a:r>
            </a:p>
            <a:p>
              <a:pPr algn="ctr"/>
              <a:r>
                <a:rPr lang="en-US" sz="2600" dirty="0" smtClean="0"/>
                <a:t>blocks</a:t>
              </a:r>
            </a:p>
          </p:txBody>
        </p:sp>
      </p:grpSp>
      <p:grpSp>
        <p:nvGrpSpPr>
          <p:cNvPr id="76" name="Group 80"/>
          <p:cNvGrpSpPr/>
          <p:nvPr/>
        </p:nvGrpSpPr>
        <p:grpSpPr>
          <a:xfrm>
            <a:off x="7391400" y="2730500"/>
            <a:ext cx="1524000" cy="2416552"/>
            <a:chOff x="7391400" y="3505200"/>
            <a:chExt cx="1524000" cy="2416552"/>
          </a:xfrm>
        </p:grpSpPr>
        <p:grpSp>
          <p:nvGrpSpPr>
            <p:cNvPr id="77" name="Group 74"/>
            <p:cNvGrpSpPr/>
            <p:nvPr/>
          </p:nvGrpSpPr>
          <p:grpSpPr>
            <a:xfrm>
              <a:off x="7543800" y="3505200"/>
              <a:ext cx="1371600" cy="1371600"/>
              <a:chOff x="7543800" y="3505200"/>
              <a:chExt cx="1371600" cy="13716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75438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7724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5438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5438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7724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80010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543800" y="39624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7724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80010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82296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543800" y="37338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772400" y="39624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010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2296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4582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543800" y="3505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772400" y="37338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001000" y="39624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8229600" y="41910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8458200" y="44196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8686800" y="4648200"/>
                <a:ext cx="228600" cy="228600"/>
              </a:xfrm>
              <a:prstGeom prst="rect">
                <a:avLst/>
              </a:prstGeo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ln>
                <a:solidFill>
                  <a:srgbClr val="EB851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7391400" y="5029200"/>
              <a:ext cx="1143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 smtClean="0"/>
                <a:t>21</a:t>
              </a:r>
            </a:p>
            <a:p>
              <a:pPr algn="ctr"/>
              <a:r>
                <a:rPr lang="en-US" sz="2600" dirty="0" smtClean="0"/>
                <a:t>blocks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/>
              <a:t>Law of </a:t>
            </a:r>
            <a:r>
              <a:rPr lang="en-US" sz="3600" dirty="0" smtClean="0"/>
              <a:t>Ruling Out Possibilities</a:t>
            </a:r>
            <a:endParaRPr lang="en-US" sz="3600" dirty="0"/>
          </a:p>
          <a:p>
            <a:pPr lvl="1">
              <a:buFontTx/>
              <a:buNone/>
            </a:pPr>
            <a:r>
              <a:rPr lang="en-US" sz="3200" dirty="0"/>
              <a:t>Given</a:t>
            </a:r>
            <a:r>
              <a:rPr lang="en-US" sz="3200" dirty="0" smtClean="0"/>
              <a:t>: 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3200" dirty="0" smtClean="0"/>
              <a:t> is true and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3200" dirty="0" smtClean="0"/>
              <a:t> is not </a:t>
            </a:r>
            <a:r>
              <a:rPr lang="en-US" sz="3200" dirty="0"/>
              <a:t>true 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r>
              <a:rPr lang="en-US" sz="3200" dirty="0"/>
              <a:t>Our conclusion</a:t>
            </a:r>
            <a:r>
              <a:rPr lang="en-US" sz="3200" dirty="0" smtClean="0"/>
              <a:t>: 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</a:t>
            </a:r>
            <a:r>
              <a:rPr lang="en-US" sz="3200" dirty="0"/>
              <a:t>is true</a:t>
            </a: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Laws of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/>
              <a:t>Law of Detachment</a:t>
            </a:r>
          </a:p>
          <a:p>
            <a:pPr lvl="1">
              <a:buFontTx/>
              <a:buNone/>
            </a:pPr>
            <a:r>
              <a:rPr lang="en-US" sz="3200" dirty="0"/>
              <a:t>Given: 	</a:t>
            </a:r>
            <a:r>
              <a:rPr lang="en-US" sz="3200" dirty="0" err="1">
                <a:solidFill>
                  <a:srgbClr val="C6281F"/>
                </a:solidFill>
              </a:rPr>
              <a:t>p</a:t>
            </a:r>
            <a:r>
              <a:rPr lang="en-US" sz="3200" dirty="0" err="1" smtClean="0">
                <a:sym typeface="Wingdings"/>
              </a:rPr>
              <a:t></a:t>
            </a:r>
            <a:r>
              <a:rPr lang="en-US" sz="3200" dirty="0" err="1" smtClean="0">
                <a:solidFill>
                  <a:srgbClr val="7030A0"/>
                </a:solidFill>
              </a:rPr>
              <a:t>q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/>
              <a:t>is true and </a:t>
            </a:r>
            <a:r>
              <a:rPr lang="en-US" sz="3200" dirty="0" smtClean="0">
                <a:solidFill>
                  <a:srgbClr val="C6281F"/>
                </a:solidFill>
              </a:rPr>
              <a:t>p</a:t>
            </a:r>
            <a:r>
              <a:rPr lang="en-US" sz="3200" dirty="0" smtClean="0"/>
              <a:t> </a:t>
            </a:r>
            <a:r>
              <a:rPr lang="en-US" sz="3200" dirty="0"/>
              <a:t>is true 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r>
              <a:rPr lang="en-US" sz="3200" dirty="0"/>
              <a:t>Our conclusion</a:t>
            </a:r>
            <a:r>
              <a:rPr lang="en-US" sz="3200" dirty="0" smtClean="0"/>
              <a:t>:  </a:t>
            </a:r>
            <a:r>
              <a:rPr lang="en-US" sz="3200" dirty="0" smtClean="0">
                <a:solidFill>
                  <a:srgbClr val="7030A0"/>
                </a:solidFill>
              </a:rPr>
              <a:t>q</a:t>
            </a:r>
            <a:r>
              <a:rPr lang="en-US" sz="3200" dirty="0" smtClean="0"/>
              <a:t> </a:t>
            </a:r>
            <a:r>
              <a:rPr lang="en-US" sz="3200" dirty="0"/>
              <a:t>is true</a:t>
            </a: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Laws of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28600" y="2590800"/>
            <a:ext cx="8712642" cy="1909465"/>
            <a:chOff x="228600" y="2590800"/>
            <a:chExt cx="8712642" cy="1909465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4038600"/>
              <a:ext cx="8712642" cy="46166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look for common phrase in one hypothesis and one conclusion</a:t>
              </a:r>
              <a:endParaRPr lang="en-US" i="1" dirty="0"/>
            </a:p>
          </p:txBody>
        </p:sp>
        <p:cxnSp>
          <p:nvCxnSpPr>
            <p:cNvPr id="6" name="Straight Arrow Connector 5"/>
            <p:cNvCxnSpPr>
              <a:stCxn id="4" idx="0"/>
            </p:cNvCxnSpPr>
            <p:nvPr/>
          </p:nvCxnSpPr>
          <p:spPr>
            <a:xfrm rot="16200000" flipV="1">
              <a:off x="3206862" y="2660540"/>
              <a:ext cx="1447800" cy="1308319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0"/>
            </p:cNvCxnSpPr>
            <p:nvPr/>
          </p:nvCxnSpPr>
          <p:spPr>
            <a:xfrm rot="16200000" flipV="1">
              <a:off x="3854561" y="3308239"/>
              <a:ext cx="1371600" cy="89121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2176271"/>
          </a:xfrm>
        </p:spPr>
        <p:txBody>
          <a:bodyPr/>
          <a:lstStyle/>
          <a:p>
            <a:pPr>
              <a:buNone/>
            </a:pPr>
            <a:r>
              <a:rPr lang="en-US" sz="3600" dirty="0"/>
              <a:t>Law of Syllogism (Transitivity)</a:t>
            </a:r>
          </a:p>
          <a:p>
            <a:pPr lvl="1">
              <a:buFontTx/>
              <a:buNone/>
            </a:pPr>
            <a:r>
              <a:rPr lang="en-US" sz="3200" dirty="0"/>
              <a:t>Given: 	</a:t>
            </a:r>
            <a:r>
              <a:rPr lang="en-US" sz="3200" dirty="0" err="1">
                <a:solidFill>
                  <a:srgbClr val="C6281F"/>
                </a:solidFill>
              </a:rPr>
              <a:t>p</a:t>
            </a:r>
            <a:r>
              <a:rPr lang="en-US" sz="3200" dirty="0" err="1" smtClean="0">
                <a:sym typeface="Wingdings"/>
              </a:rPr>
              <a:t></a:t>
            </a:r>
            <a:r>
              <a:rPr lang="en-US" sz="3200" dirty="0" err="1" smtClean="0">
                <a:solidFill>
                  <a:srgbClr val="00B050"/>
                </a:solidFill>
              </a:rPr>
              <a:t>q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and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q</a:t>
            </a:r>
            <a:r>
              <a:rPr lang="en-US" sz="3200" dirty="0" err="1" smtClean="0">
                <a:sym typeface="Wingdings"/>
              </a:rPr>
              <a:t></a:t>
            </a:r>
            <a:r>
              <a:rPr lang="en-US" sz="3200" dirty="0" err="1" smtClean="0">
                <a:solidFill>
                  <a:srgbClr val="B335C3"/>
                </a:solidFill>
              </a:rPr>
              <a:t>r</a:t>
            </a:r>
            <a:endParaRPr lang="en-US" sz="3200" dirty="0" smtClean="0">
              <a:solidFill>
                <a:srgbClr val="B335C3"/>
              </a:solidFill>
            </a:endParaRP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r>
              <a:rPr lang="en-US" sz="3200" dirty="0"/>
              <a:t>Our </a:t>
            </a:r>
            <a:r>
              <a:rPr lang="en-US" sz="3200" dirty="0" smtClean="0"/>
              <a:t>conclusion:  </a:t>
            </a:r>
            <a:r>
              <a:rPr lang="en-US" sz="3200" dirty="0" err="1" smtClean="0">
                <a:solidFill>
                  <a:srgbClr val="C6281F"/>
                </a:solidFill>
              </a:rPr>
              <a:t>p</a:t>
            </a:r>
            <a:r>
              <a:rPr lang="en-US" sz="3200" dirty="0" err="1" smtClean="0">
                <a:sym typeface="Wingdings"/>
              </a:rPr>
              <a:t></a:t>
            </a:r>
            <a:r>
              <a:rPr lang="en-US" sz="3200" dirty="0" err="1">
                <a:solidFill>
                  <a:srgbClr val="B335C3"/>
                </a:solidFill>
              </a:rPr>
              <a:t>r</a:t>
            </a:r>
            <a:endParaRPr lang="en-US" sz="3200" dirty="0"/>
          </a:p>
          <a:p>
            <a:pPr lvl="1">
              <a:buFontTx/>
              <a:buNone/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Laws of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6281F"/>
                </a:solidFill>
              </a:rPr>
              <a:t>If </a:t>
            </a:r>
            <a:r>
              <a:rPr lang="en-US" dirty="0" smtClean="0">
                <a:solidFill>
                  <a:srgbClr val="C6281F"/>
                </a:solidFill>
              </a:rPr>
              <a:t>the sun </a:t>
            </a:r>
            <a:r>
              <a:rPr lang="en-US" dirty="0">
                <a:solidFill>
                  <a:srgbClr val="C6281F"/>
                </a:solidFill>
              </a:rPr>
              <a:t>is out</a:t>
            </a:r>
            <a:r>
              <a:rPr lang="en-US" dirty="0"/>
              <a:t>, then </a:t>
            </a:r>
            <a:r>
              <a:rPr lang="en-US" dirty="0" smtClean="0">
                <a:solidFill>
                  <a:srgbClr val="7030A0"/>
                </a:solidFill>
              </a:rPr>
              <a:t>it is not </a:t>
            </a:r>
            <a:r>
              <a:rPr lang="en-US" dirty="0">
                <a:solidFill>
                  <a:srgbClr val="7030A0"/>
                </a:solidFill>
              </a:rPr>
              <a:t>cloudy</a:t>
            </a:r>
          </a:p>
          <a:p>
            <a:r>
              <a:rPr lang="en-US" dirty="0">
                <a:solidFill>
                  <a:srgbClr val="C6281F"/>
                </a:solidFill>
              </a:rPr>
              <a:t>The sun is out</a:t>
            </a:r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Our conclusion:</a:t>
            </a:r>
          </a:p>
          <a:p>
            <a:pPr>
              <a:buFontTx/>
              <a:buNone/>
            </a:pPr>
            <a:r>
              <a:rPr lang="en-US" dirty="0"/>
              <a:t>  It is </a:t>
            </a:r>
            <a:r>
              <a:rPr lang="en-US" dirty="0">
                <a:solidFill>
                  <a:srgbClr val="7030A0"/>
                </a:solidFill>
              </a:rPr>
              <a:t>not cloudy</a:t>
            </a:r>
          </a:p>
          <a:p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6281F"/>
                </a:solidFill>
              </a:rPr>
              <a:t>If </a:t>
            </a:r>
            <a:r>
              <a:rPr lang="en-US" dirty="0" smtClean="0">
                <a:solidFill>
                  <a:srgbClr val="C6281F"/>
                </a:solidFill>
              </a:rPr>
              <a:t>trees are around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en-US" dirty="0" smtClean="0">
                <a:solidFill>
                  <a:srgbClr val="7030A0"/>
                </a:solidFill>
              </a:rPr>
              <a:t>Ms. Wilson sneezes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Ms. Wilson sneezed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  <a:p>
            <a:r>
              <a:rPr lang="en-US" dirty="0" smtClean="0"/>
              <a:t>Our conclusion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NO conclusion</a:t>
            </a:r>
          </a:p>
          <a:p>
            <a:pPr lvl="1">
              <a:buFontTx/>
              <a:buNone/>
            </a:pPr>
            <a:r>
              <a:rPr lang="en-US" sz="2400" dirty="0" smtClean="0"/>
              <a:t>(We can </a:t>
            </a:r>
            <a:r>
              <a:rPr lang="en-US" sz="2400" dirty="0"/>
              <a:t>only make a conclusion if we know that </a:t>
            </a:r>
            <a:r>
              <a:rPr lang="en-US" sz="2400" dirty="0" smtClean="0"/>
              <a:t>trees are around)</a:t>
            </a:r>
            <a:endParaRPr lang="en-US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Example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2785872"/>
          </a:xfrm>
        </p:spPr>
        <p:txBody>
          <a:bodyPr/>
          <a:lstStyle/>
          <a:p>
            <a:r>
              <a:rPr lang="en-US" dirty="0"/>
              <a:t>If</a:t>
            </a:r>
            <a:r>
              <a:rPr lang="en-US" dirty="0">
                <a:solidFill>
                  <a:srgbClr val="C6281F"/>
                </a:solidFill>
              </a:rPr>
              <a:t> </a:t>
            </a:r>
            <a:r>
              <a:rPr lang="en-US" dirty="0" smtClean="0">
                <a:solidFill>
                  <a:srgbClr val="C6281F"/>
                </a:solidFill>
              </a:rPr>
              <a:t>the sun is out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en-US" dirty="0" smtClean="0">
                <a:solidFill>
                  <a:srgbClr val="00B050"/>
                </a:solidFill>
              </a:rPr>
              <a:t>we’ll go biking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/>
              <a:t>If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we go biking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7030A0"/>
                </a:solidFill>
              </a:rPr>
              <a:t>we’ll be happy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Our conclusion:</a:t>
            </a:r>
          </a:p>
          <a:p>
            <a:r>
              <a:rPr lang="en-US" dirty="0"/>
              <a:t>If</a:t>
            </a:r>
            <a:r>
              <a:rPr lang="en-US" dirty="0">
                <a:solidFill>
                  <a:srgbClr val="C6281F"/>
                </a:solidFill>
              </a:rPr>
              <a:t> </a:t>
            </a:r>
            <a:r>
              <a:rPr lang="en-US" dirty="0" smtClean="0">
                <a:solidFill>
                  <a:srgbClr val="C6281F"/>
                </a:solidFill>
              </a:rPr>
              <a:t>the sun is out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7030A0"/>
                </a:solidFill>
              </a:rPr>
              <a:t>we’ll be happy</a:t>
            </a:r>
            <a:endParaRPr lang="en-US" dirty="0"/>
          </a:p>
          <a:p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6281F"/>
                </a:solidFill>
              </a:rPr>
              <a:t>If </a:t>
            </a:r>
            <a:r>
              <a:rPr lang="en-US" dirty="0" smtClean="0">
                <a:solidFill>
                  <a:srgbClr val="C6281F"/>
                </a:solidFill>
              </a:rPr>
              <a:t>it is Friday</a:t>
            </a:r>
            <a:r>
              <a:rPr lang="en-US" dirty="0"/>
              <a:t>, then </a:t>
            </a:r>
            <a:r>
              <a:rPr lang="en-US" dirty="0" smtClean="0">
                <a:solidFill>
                  <a:srgbClr val="00B050"/>
                </a:solidFill>
              </a:rPr>
              <a:t>there is a game tonight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C6281F"/>
                </a:solidFill>
              </a:rPr>
              <a:t>If </a:t>
            </a:r>
            <a:r>
              <a:rPr lang="en-US" dirty="0" smtClean="0">
                <a:solidFill>
                  <a:srgbClr val="C6281F"/>
                </a:solidFill>
              </a:rPr>
              <a:t>it is Friday</a:t>
            </a:r>
            <a:r>
              <a:rPr lang="en-US" dirty="0"/>
              <a:t>, </a:t>
            </a:r>
            <a:r>
              <a:rPr lang="en-US" dirty="0" smtClean="0"/>
              <a:t>then </a:t>
            </a:r>
            <a:r>
              <a:rPr lang="en-US" dirty="0" smtClean="0">
                <a:solidFill>
                  <a:srgbClr val="B335C3"/>
                </a:solidFill>
              </a:rPr>
              <a:t>tomorrow </a:t>
            </a:r>
            <a:r>
              <a:rPr lang="en-US" dirty="0">
                <a:solidFill>
                  <a:srgbClr val="B335C3"/>
                </a:solidFill>
              </a:rPr>
              <a:t>is Saturday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Conclusion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conclusion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(The common phrase must be in one hypothesis </a:t>
            </a:r>
            <a:r>
              <a:rPr lang="en-US" sz="2400" b="1" dirty="0" smtClean="0">
                <a:solidFill>
                  <a:srgbClr val="FF0000"/>
                </a:solidFill>
              </a:rPr>
              <a:t>and</a:t>
            </a:r>
            <a:r>
              <a:rPr lang="en-US" sz="2400" dirty="0" smtClean="0"/>
              <a:t> one conclusion)</a:t>
            </a:r>
            <a:endParaRPr lang="en-US" sz="2400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Example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3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600" dirty="0"/>
              <a:t>Reasoning </a:t>
            </a:r>
            <a:r>
              <a:rPr lang="en-US" sz="3600" dirty="0" smtClean="0"/>
              <a:t>in Algebra and Geometry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Lesson 2-5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800" b="1" dirty="0"/>
              <a:t>Addition Property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if a = b, then a </a:t>
            </a:r>
            <a:r>
              <a:rPr lang="en-US" dirty="0">
                <a:solidFill>
                  <a:srgbClr val="C6281F"/>
                </a:solidFill>
              </a:rPr>
              <a:t>+ c</a:t>
            </a:r>
            <a:r>
              <a:rPr lang="en-US" dirty="0"/>
              <a:t> = b </a:t>
            </a:r>
            <a:r>
              <a:rPr lang="en-US" dirty="0">
                <a:solidFill>
                  <a:srgbClr val="C6281F"/>
                </a:solidFill>
              </a:rPr>
              <a:t>+ c</a:t>
            </a:r>
            <a:endParaRPr lang="en-US" dirty="0"/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800" b="1" dirty="0"/>
              <a:t>Subtraction Property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if a = b, then a </a:t>
            </a:r>
            <a:r>
              <a:rPr lang="en-US" dirty="0">
                <a:solidFill>
                  <a:srgbClr val="C6281F"/>
                </a:solidFill>
              </a:rPr>
              <a:t>– c</a:t>
            </a:r>
            <a:r>
              <a:rPr lang="en-US" dirty="0"/>
              <a:t> = b </a:t>
            </a:r>
            <a:r>
              <a:rPr lang="en-US" dirty="0">
                <a:solidFill>
                  <a:srgbClr val="C6281F"/>
                </a:solidFill>
              </a:rPr>
              <a:t>– c</a:t>
            </a:r>
            <a:endParaRPr lang="en-US" dirty="0"/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800" b="1" dirty="0"/>
              <a:t>Multiplication Property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if a = b, then a </a:t>
            </a:r>
            <a:r>
              <a:rPr lang="en-US" dirty="0">
                <a:solidFill>
                  <a:srgbClr val="C6281F"/>
                </a:solidFill>
              </a:rPr>
              <a:t>* c</a:t>
            </a:r>
            <a:r>
              <a:rPr lang="en-US" dirty="0"/>
              <a:t> = b </a:t>
            </a:r>
            <a:r>
              <a:rPr lang="en-US" dirty="0">
                <a:solidFill>
                  <a:srgbClr val="C6281F"/>
                </a:solidFill>
              </a:rPr>
              <a:t>* c</a:t>
            </a:r>
            <a:endParaRPr lang="en-US" dirty="0"/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800" b="1" dirty="0"/>
              <a:t>Division Property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/>
              <a:t>if a = b &amp; c is not 0, then a </a:t>
            </a:r>
            <a:r>
              <a:rPr lang="en-US" dirty="0">
                <a:solidFill>
                  <a:srgbClr val="C6281F"/>
                </a:solidFill>
              </a:rPr>
              <a:t>/ c</a:t>
            </a:r>
            <a:r>
              <a:rPr lang="en-US" dirty="0"/>
              <a:t> = b </a:t>
            </a:r>
            <a:r>
              <a:rPr lang="en-US" dirty="0">
                <a:solidFill>
                  <a:srgbClr val="C6281F"/>
                </a:solidFill>
              </a:rPr>
              <a:t>/ c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Properties from Algebra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52728"/>
            <a:ext cx="89535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Describe a pattern in the sequence of numbers and predict the next number.</a:t>
            </a:r>
          </a:p>
          <a:p>
            <a:pPr marL="834390" lvl="1" indent="-51435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Pattern: </a:t>
            </a:r>
            <a:r>
              <a:rPr lang="en-US" sz="3200" dirty="0" smtClean="0"/>
              <a:t>Each number is 4 times the previous number</a:t>
            </a:r>
          </a:p>
          <a:p>
            <a:pPr marL="834390" lvl="1" indent="-514350">
              <a:buNone/>
            </a:pP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b="1" dirty="0" smtClean="0"/>
              <a:t>Pattern: </a:t>
            </a:r>
            <a:r>
              <a:rPr lang="en-US" sz="3200" dirty="0" smtClean="0"/>
              <a:t>Each number is 3 more than the previous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2286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256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37465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2987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EB6715"/>
                </a:solidFill>
              </a:rPr>
              <a:t>a)     </a:t>
            </a:r>
            <a:r>
              <a:rPr lang="en-US" sz="3200" dirty="0" smtClean="0"/>
              <a:t>1, 4, 16, 64, ...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7465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EB6715"/>
                </a:solidFill>
              </a:rPr>
              <a:t>b)     </a:t>
            </a:r>
            <a:r>
              <a:rPr lang="en-US" sz="3200" dirty="0" smtClean="0"/>
              <a:t>2, 5, 8, 11, ...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Distributive Property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if a ( b + c ) then a * b + a * c</a:t>
            </a:r>
            <a:endParaRPr lang="en-US" sz="3600" dirty="0" smtClean="0">
              <a:solidFill>
                <a:srgbClr val="000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sz="2800" b="1" dirty="0" smtClean="0"/>
              <a:t>Substitution </a:t>
            </a:r>
            <a:r>
              <a:rPr lang="en-US" sz="2800" b="1" dirty="0"/>
              <a:t>Property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/>
              <a:t>if a = b, then a can be substituted for b in any equation or </a:t>
            </a:r>
            <a:r>
              <a:rPr lang="en-US" sz="2400" dirty="0" smtClean="0"/>
              <a:t>expression</a:t>
            </a:r>
            <a:endParaRPr lang="en-US" sz="2400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Properties from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sz="2800" b="1" dirty="0"/>
              <a:t>Reflexive Property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for any real number, a = a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/>
              <a:t>Symmetric Property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if a = </a:t>
            </a:r>
            <a:r>
              <a:rPr lang="en-US" dirty="0">
                <a:solidFill>
                  <a:srgbClr val="C6281F"/>
                </a:solidFill>
              </a:rPr>
              <a:t>b</a:t>
            </a:r>
            <a:r>
              <a:rPr lang="en-US" dirty="0"/>
              <a:t>, then </a:t>
            </a:r>
            <a:r>
              <a:rPr lang="en-US" dirty="0">
                <a:solidFill>
                  <a:srgbClr val="C6281F"/>
                </a:solidFill>
              </a:rPr>
              <a:t>b</a:t>
            </a:r>
            <a:r>
              <a:rPr lang="en-US" dirty="0"/>
              <a:t> = a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/>
              <a:t>Transitive Property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if a = </a:t>
            </a:r>
            <a:r>
              <a:rPr lang="en-US" dirty="0">
                <a:solidFill>
                  <a:srgbClr val="C6281F"/>
                </a:solidFill>
              </a:rPr>
              <a:t>b</a:t>
            </a:r>
            <a:r>
              <a:rPr lang="en-US" dirty="0"/>
              <a:t> and </a:t>
            </a:r>
            <a:r>
              <a:rPr lang="en-US" dirty="0">
                <a:solidFill>
                  <a:srgbClr val="C6281F"/>
                </a:solidFill>
              </a:rPr>
              <a:t>b</a:t>
            </a:r>
            <a:r>
              <a:rPr lang="en-US" dirty="0"/>
              <a:t> = </a:t>
            </a:r>
            <a:r>
              <a:rPr lang="en-US" dirty="0">
                <a:solidFill>
                  <a:srgbClr val="6CB28C"/>
                </a:solidFill>
              </a:rPr>
              <a:t>c</a:t>
            </a:r>
            <a:r>
              <a:rPr lang="en-US" dirty="0"/>
              <a:t>, then a = </a:t>
            </a:r>
            <a:r>
              <a:rPr lang="en-US" dirty="0">
                <a:solidFill>
                  <a:srgbClr val="6CB28C"/>
                </a:solidFill>
              </a:rPr>
              <a:t>c</a:t>
            </a:r>
            <a:r>
              <a:rPr lang="en-US" sz="3600" dirty="0"/>
              <a:t/>
            </a:r>
            <a:br>
              <a:rPr lang="en-US" sz="3600" dirty="0"/>
            </a:b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Properties from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State the property being demonstrated with each statement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If x + 10 = y + 10 then x = y</a:t>
            </a:r>
          </a:p>
          <a:p>
            <a:pPr lvl="1" algn="r">
              <a:buNone/>
            </a:pPr>
            <a:r>
              <a:rPr lang="en-US" dirty="0" smtClean="0"/>
              <a:t>		</a:t>
            </a:r>
            <a:r>
              <a:rPr lang="en-US" sz="2800" dirty="0" smtClean="0">
                <a:solidFill>
                  <a:srgbClr val="FF0000"/>
                </a:solidFill>
              </a:rPr>
              <a:t>Subtraction Property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If AB = 4cm then 5AB = 20cm</a:t>
            </a:r>
          </a:p>
          <a:p>
            <a:pPr lvl="2" algn="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Multiplication Property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3429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the property to complete the statement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u="sng" dirty="0" smtClean="0"/>
              <a:t>Transitive Property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If RB = MN and ____ = WY then RB = WY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5486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2895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MN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915400" cy="3886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Solve </a:t>
            </a:r>
            <a:r>
              <a:rPr lang="en-US" dirty="0" smtClean="0"/>
              <a:t>the equation and write a reason for each step </a:t>
            </a:r>
          </a:p>
          <a:p>
            <a:endParaRPr lang="en-US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3x - 17 </a:t>
            </a:r>
            <a:r>
              <a:rPr lang="en-US" dirty="0"/>
              <a:t>= </a:t>
            </a:r>
            <a:r>
              <a:rPr lang="en-US" dirty="0" smtClean="0"/>
              <a:t>x + 5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3x         = x + 22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2x         =       22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x           =       11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5" dir="2700000" algn="ctr" rotWithShape="0">
              <a:srgbClr val="CCCCCC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19600" y="1066800"/>
            <a:ext cx="49530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</a:t>
            </a: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lang="en-US" sz="2700" dirty="0" smtClean="0">
                <a:latin typeface="+mn-lt"/>
                <a:ea typeface="+mn-ea"/>
              </a:rPr>
              <a:t>Addition Property</a:t>
            </a: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Subtraction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Property</a:t>
            </a: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lang="en-US" sz="2700" baseline="0" dirty="0" smtClean="0">
                <a:latin typeface="+mn-lt"/>
                <a:ea typeface="+mn-ea"/>
              </a:rPr>
              <a:t>Division</a:t>
            </a:r>
            <a:r>
              <a:rPr lang="en-US" sz="2700" dirty="0" smtClean="0">
                <a:latin typeface="+mn-lt"/>
                <a:ea typeface="+mn-ea"/>
              </a:rPr>
              <a:t> Property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991600" cy="5334000"/>
          </a:xfrm>
        </p:spPr>
        <p:txBody>
          <a:bodyPr/>
          <a:lstStyle/>
          <a:p>
            <a:pPr>
              <a:buNone/>
            </a:pPr>
            <a:r>
              <a:rPr lang="en-US" dirty="0"/>
              <a:t>Solve </a:t>
            </a:r>
            <a:r>
              <a:rPr lang="en-US" dirty="0" smtClean="0"/>
              <a:t>the equation and write a reason for each step </a:t>
            </a:r>
          </a:p>
          <a:p>
            <a:endParaRPr lang="en-US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55x – 3(9x </a:t>
            </a:r>
            <a:r>
              <a:rPr lang="en-US" dirty="0"/>
              <a:t>+ 12) = -</a:t>
            </a:r>
            <a:r>
              <a:rPr lang="en-US" dirty="0" smtClean="0"/>
              <a:t>64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55x – 27x – 36    = -64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28x          - 36    = -64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28x                     = -28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x                         = -1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5" dir="2700000" algn="ctr" rotWithShape="0">
              <a:srgbClr val="CCCCCC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24400" y="1524000"/>
            <a:ext cx="4419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</a:t>
            </a: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lang="en-US" sz="2700" dirty="0" smtClean="0">
                <a:latin typeface="+mn-lt"/>
                <a:ea typeface="+mn-ea"/>
              </a:rPr>
              <a:t>Distributive Property</a:t>
            </a: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Combine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Like Terms</a:t>
            </a: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lang="en-US" sz="2700" noProof="0" dirty="0" smtClean="0">
                <a:latin typeface="+mn-lt"/>
                <a:ea typeface="+mn-ea"/>
              </a:rPr>
              <a:t>Addition Property</a:t>
            </a:r>
          </a:p>
          <a:p>
            <a:pPr marL="624078" marR="0" lvl="0" indent="-51435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en-US" sz="27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Division</a:t>
            </a:r>
            <a:r>
              <a:rPr kumimoji="0" lang="en-US" sz="27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Property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455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232867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4000" dirty="0" smtClean="0"/>
              <a:t>Proving Angles Congruent</a:t>
            </a:r>
            <a:r>
              <a:rPr lang="en-US" sz="4000" dirty="0">
                <a:solidFill>
                  <a:srgbClr val="000000"/>
                </a:solidFill>
              </a:rPr>
              <a:t/>
            </a:r>
            <a:br>
              <a:rPr lang="en-US" sz="40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effectLst/>
              </a:rPr>
              <a:t/>
            </a:r>
            <a:br>
              <a:rPr lang="en-US" sz="1200" dirty="0">
                <a:solidFill>
                  <a:srgbClr val="000000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Lesson </a:t>
            </a:r>
            <a:r>
              <a:rPr lang="en-US" dirty="0">
                <a:solidFill>
                  <a:schemeClr val="tx1"/>
                </a:solidFill>
                <a:effectLst/>
              </a:rPr>
              <a:t>2-6</a:t>
            </a:r>
            <a:r>
              <a:rPr lang="en-US" dirty="0">
                <a:solidFill>
                  <a:srgbClr val="000000"/>
                </a:solidFill>
                <a:effectLst/>
              </a:rPr>
              <a:t/>
            </a:r>
            <a:br>
              <a:rPr lang="en-US" dirty="0">
                <a:solidFill>
                  <a:srgbClr val="000000"/>
                </a:solidFill>
                <a:effectLst/>
              </a:rPr>
            </a:br>
            <a:endParaRPr lang="en-US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/>
              <a:t>Proof</a:t>
            </a:r>
            <a:r>
              <a:rPr lang="en-US"/>
              <a:t> - statements and reasons that show the logical order of an argument</a:t>
            </a:r>
          </a:p>
          <a:p>
            <a:pPr>
              <a:buFontTx/>
              <a:buNone/>
            </a:pPr>
            <a:endParaRPr lang="en-US"/>
          </a:p>
          <a:p>
            <a:r>
              <a:rPr lang="en-US" b="1" i="1" u="sng"/>
              <a:t>Theorem</a:t>
            </a:r>
            <a:r>
              <a:rPr lang="en-US"/>
              <a:t> – a statement that can be proven true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Proofs </a:t>
            </a:r>
            <a:r>
              <a:rPr lang="en-US" dirty="0" smtClean="0">
                <a:solidFill>
                  <a:schemeClr val="tx1"/>
                </a:solidFill>
              </a:rPr>
              <a:t>&amp; Theorems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No need to write this down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the picture</a:t>
            </a:r>
          </a:p>
          <a:p>
            <a:r>
              <a:rPr lang="en-US" dirty="0"/>
              <a:t>Make a </a:t>
            </a:r>
            <a:r>
              <a:rPr lang="en-US" dirty="0" smtClean="0"/>
              <a:t>“T” </a:t>
            </a:r>
            <a:r>
              <a:rPr lang="en-US" dirty="0"/>
              <a:t>chart</a:t>
            </a:r>
          </a:p>
          <a:p>
            <a:pPr lvl="1"/>
            <a:r>
              <a:rPr lang="en-US" dirty="0"/>
              <a:t>Statements on left / Reasons on right</a:t>
            </a:r>
          </a:p>
          <a:p>
            <a:r>
              <a:rPr lang="en-US" dirty="0"/>
              <a:t>Input the given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Mark the drawing</a:t>
            </a:r>
            <a:endParaRPr lang="en-US" dirty="0"/>
          </a:p>
          <a:p>
            <a:r>
              <a:rPr lang="en-US" dirty="0"/>
              <a:t>Make statements and reasons that lead to the “prove” statement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Steps of a Proof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Inductive Reasoning </a:t>
            </a:r>
            <a:r>
              <a:rPr lang="en-US" sz="3200" dirty="0" smtClean="0"/>
              <a:t>– Looking at several previous examples and drawing a </a:t>
            </a:r>
            <a:r>
              <a:rPr lang="en-US" sz="3200" b="1" dirty="0" smtClean="0"/>
              <a:t>conjecture </a:t>
            </a:r>
            <a:r>
              <a:rPr lang="en-US" sz="3200" dirty="0" smtClean="0"/>
              <a:t>(educated guess)</a:t>
            </a:r>
            <a:endParaRPr lang="en-US" sz="32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Deductive Reasoning </a:t>
            </a:r>
            <a:r>
              <a:rPr lang="en-US" sz="3200" dirty="0" smtClean="0"/>
              <a:t>– Uses facts, definitions, and other rules in order to draw a conclusion.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Reasoning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2362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/>
              <a:t>Right</a:t>
            </a:r>
            <a:r>
              <a:rPr lang="en-US" sz="2800" dirty="0"/>
              <a:t> </a:t>
            </a:r>
            <a:r>
              <a:rPr lang="en-US" sz="2800" dirty="0" smtClean="0"/>
              <a:t>– has a measure of 90°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b="1" dirty="0"/>
              <a:t>Complementary</a:t>
            </a:r>
            <a:r>
              <a:rPr lang="en-US" sz="2800" dirty="0"/>
              <a:t> - 2 angles whose sum is </a:t>
            </a:r>
            <a:r>
              <a:rPr lang="en-US" sz="2800" dirty="0" smtClean="0"/>
              <a:t>90°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b="1" dirty="0"/>
              <a:t>Supplementary</a:t>
            </a:r>
            <a:r>
              <a:rPr lang="en-US" sz="2800" dirty="0"/>
              <a:t> - 2 angles whose sum is </a:t>
            </a:r>
            <a:r>
              <a:rPr lang="en-US" sz="2800" dirty="0" smtClean="0"/>
              <a:t>180°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/>
              </a:rPr>
              <a:t>Special Types of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Angles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800" dirty="0" smtClean="0">
                <a:solidFill>
                  <a:srgbClr val="0070C0"/>
                </a:solidFill>
                <a:effectLst/>
              </a:rPr>
              <a:t>review from Chapter 1</a:t>
            </a:r>
            <a:endParaRPr lang="en-US" sz="28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 two angles form a linear pair, then they are supplementary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>Linear Pair Postulate</a:t>
            </a:r>
            <a:endParaRPr lang="en-US" sz="28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3581400"/>
            <a:ext cx="91440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Vertical angles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congruent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362200"/>
            <a:ext cx="77724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Vertical Angle Theorem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4" grpId="0" build="p"/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28194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i="1" dirty="0" smtClean="0"/>
              <a:t>Solve for </a:t>
            </a:r>
            <a:r>
              <a:rPr lang="en-US" sz="3200" i="1" dirty="0" err="1" smtClean="0"/>
              <a:t>x</a:t>
            </a:r>
            <a:endParaRPr lang="en-US" sz="3200" i="1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Example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066800" y="2228910"/>
            <a:ext cx="2362200" cy="1143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838200" y="2686110"/>
            <a:ext cx="25908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52600" y="2209800"/>
            <a:ext cx="1306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(2x + 18)°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2838510"/>
            <a:ext cx="1384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(6x - 190)°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1777425"/>
            <a:ext cx="3488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10000"/>
                  </a:schemeClr>
                </a:solidFill>
                <a:latin typeface="Arial"/>
                <a:cs typeface="Arial"/>
              </a:rPr>
              <a:t>2x + 18 = 6x - 190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1752600"/>
            <a:ext cx="17526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Vertical </a:t>
            </a:r>
            <a:r>
              <a:rPr lang="en-US" dirty="0" smtClean="0">
                <a:sym typeface="Symbol"/>
              </a:rPr>
              <a:t>s are 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uiExpand="1" build="allAtOnce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6172200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Given:  m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1 = m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2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ym typeface="Symbol"/>
              </a:rPr>
              <a:t>		</a:t>
            </a:r>
            <a:r>
              <a:rPr lang="en-US" sz="2000" dirty="0" smtClean="0">
                <a:solidFill>
                  <a:srgbClr val="000000"/>
                </a:solidFill>
              </a:rPr>
              <a:t>2 and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3 are supplementary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Prove: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1 and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3 are supplementary</a:t>
            </a:r>
          </a:p>
          <a:p>
            <a:pPr>
              <a:lnSpc>
                <a:spcPct val="90000"/>
              </a:lnSpc>
              <a:buNone/>
            </a:pPr>
            <a:endParaRPr dirty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Statements			Reason</a:t>
            </a:r>
            <a:endParaRPr lang="en-US" sz="280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1 = m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2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2 and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3 are supplementary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ym typeface="Symbol"/>
              </a:rPr>
              <a:t> </a:t>
            </a:r>
            <a:r>
              <a:rPr lang="en-US" sz="2000" dirty="0" smtClean="0">
                <a:solidFill>
                  <a:srgbClr val="000000"/>
                </a:solidFill>
              </a:rPr>
              <a:t>2 + m</a:t>
            </a:r>
            <a:r>
              <a:rPr lang="en-US" sz="2000" dirty="0" smtClean="0">
                <a:sym typeface="Symbol"/>
              </a:rPr>
              <a:t> </a:t>
            </a:r>
            <a:r>
              <a:rPr lang="en-US" sz="2000" dirty="0" smtClean="0">
                <a:solidFill>
                  <a:srgbClr val="000000"/>
                </a:solidFill>
              </a:rPr>
              <a:t>3 = 180°</a:t>
            </a: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m</a:t>
            </a:r>
            <a:r>
              <a:rPr lang="en-US" sz="2000" dirty="0" smtClean="0">
                <a:sym typeface="Symbol"/>
              </a:rPr>
              <a:t> </a:t>
            </a:r>
            <a:r>
              <a:rPr lang="en-US" sz="2000" dirty="0" smtClean="0">
                <a:solidFill>
                  <a:srgbClr val="000000"/>
                </a:solidFill>
              </a:rPr>
              <a:t>1 + m</a:t>
            </a:r>
            <a:r>
              <a:rPr lang="en-US" sz="2000" dirty="0" smtClean="0">
                <a:sym typeface="Symbol"/>
              </a:rPr>
              <a:t> </a:t>
            </a:r>
            <a:r>
              <a:rPr lang="en-US" sz="2000" dirty="0" smtClean="0">
                <a:solidFill>
                  <a:srgbClr val="000000"/>
                </a:solidFill>
              </a:rPr>
              <a:t>3 = 180°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1 and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</a:rPr>
              <a:t>3 are supplementary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Complete the proof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762000" y="2895600"/>
            <a:ext cx="716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5257800" y="28956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24800" y="1219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1447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17481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3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2895600"/>
            <a:ext cx="357822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200" dirty="0" smtClean="0">
                <a:solidFill>
                  <a:srgbClr val="C00000"/>
                </a:solidFill>
                <a:latin typeface="+mn-lt"/>
              </a:rPr>
              <a:t>Given</a:t>
            </a:r>
          </a:p>
          <a:p>
            <a:pPr marL="514350" indent="-514350"/>
            <a:r>
              <a:rPr lang="en-US" sz="2200" dirty="0" smtClean="0">
                <a:solidFill>
                  <a:srgbClr val="C00000"/>
                </a:solidFill>
                <a:latin typeface="+mn-lt"/>
              </a:rPr>
              <a:t>Given</a:t>
            </a:r>
          </a:p>
          <a:p>
            <a:pPr marL="514350" indent="-514350"/>
            <a:r>
              <a:rPr lang="en-US" sz="2200" dirty="0" smtClean="0">
                <a:solidFill>
                  <a:srgbClr val="C00000"/>
                </a:solidFill>
                <a:latin typeface="+mn-lt"/>
              </a:rPr>
              <a:t>Def of supplementar</a:t>
            </a:r>
            <a:r>
              <a:rPr lang="en-US" sz="2200" dirty="0" smtClean="0">
                <a:solidFill>
                  <a:srgbClr val="C00000"/>
                </a:solidFill>
              </a:rPr>
              <a:t>y </a:t>
            </a:r>
            <a:r>
              <a:rPr lang="en-US" sz="2000" kern="0" dirty="0" smtClean="0">
                <a:solidFill>
                  <a:srgbClr val="C00000"/>
                </a:solidFill>
                <a:sym typeface="Symbol"/>
              </a:rPr>
              <a:t></a:t>
            </a:r>
            <a:r>
              <a:rPr lang="en-US" sz="2200" dirty="0" smtClean="0">
                <a:solidFill>
                  <a:srgbClr val="C00000"/>
                </a:solidFill>
              </a:rPr>
              <a:t>s</a:t>
            </a:r>
            <a:endParaRPr lang="en-US" sz="2200" dirty="0" smtClean="0">
              <a:solidFill>
                <a:srgbClr val="C00000"/>
              </a:solidFill>
              <a:latin typeface="+mn-lt"/>
            </a:endParaRPr>
          </a:p>
          <a:p>
            <a:pPr marL="514350" indent="-514350"/>
            <a:r>
              <a:rPr lang="en-US" sz="2200" dirty="0" smtClean="0">
                <a:solidFill>
                  <a:srgbClr val="C00000"/>
                </a:solidFill>
                <a:latin typeface="+mn-lt"/>
              </a:rPr>
              <a:t>Substitution Property</a:t>
            </a:r>
          </a:p>
          <a:p>
            <a:pPr marL="514350" indent="-514350"/>
            <a:r>
              <a:rPr lang="en-US" sz="2200" dirty="0" smtClean="0">
                <a:solidFill>
                  <a:srgbClr val="C00000"/>
                </a:solidFill>
                <a:latin typeface="+mn-lt"/>
              </a:rPr>
              <a:t>Def of supplementary </a:t>
            </a:r>
            <a:r>
              <a:rPr lang="en-US" sz="2000" kern="0" dirty="0" smtClean="0">
                <a:solidFill>
                  <a:srgbClr val="C00000"/>
                </a:solidFill>
                <a:sym typeface="Symbol"/>
              </a:rPr>
              <a:t></a:t>
            </a:r>
            <a:r>
              <a:rPr lang="en-US" sz="2200" dirty="0" smtClean="0">
                <a:solidFill>
                  <a:srgbClr val="C00000"/>
                </a:solidFill>
                <a:latin typeface="+mn-lt"/>
              </a:rPr>
              <a:t>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934200" y="990600"/>
            <a:ext cx="1905000" cy="1676400"/>
            <a:chOff x="6705600" y="1143000"/>
            <a:chExt cx="1905000" cy="1676400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rot="10800000" flipV="1">
              <a:off x="6705600" y="1447800"/>
              <a:ext cx="1905000" cy="914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rot="5400000">
              <a:off x="6781800" y="1905000"/>
              <a:ext cx="1676400" cy="152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5867400" y="1295400"/>
            <a:ext cx="1219200" cy="914400"/>
            <a:chOff x="5181600" y="1371600"/>
            <a:chExt cx="1219200" cy="914400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 rot="10800000">
              <a:off x="5181600" y="1371600"/>
              <a:ext cx="1219200" cy="381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rot="10800000" flipV="1">
              <a:off x="5181600" y="1752600"/>
              <a:ext cx="1219200" cy="533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  <p:bldP spid="10" grpId="0" uiExpand="1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6400800" cy="3581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Given: 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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7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Prove: 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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8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dirty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Statements	Reasons</a:t>
            </a:r>
            <a:endParaRPr lang="en-US" sz="280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6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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7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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6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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7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7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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8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5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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ym typeface="Symbol"/>
              </a:rPr>
              <a:t>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8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304800" y="2362200"/>
            <a:ext cx="586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2667000" y="2362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62800" y="1066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7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1066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5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2812" y="6813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6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2438400"/>
            <a:ext cx="310213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Clr>
                <a:schemeClr val="accent1"/>
              </a:buClr>
              <a:buSzPct val="68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Given</a:t>
            </a:r>
          </a:p>
          <a:p>
            <a:pPr marL="514350" indent="-514350">
              <a:buClr>
                <a:schemeClr val="accent1"/>
              </a:buClr>
              <a:buSzPct val="68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Vertical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Arial" pitchFamily="34" charset="0"/>
                <a:sym typeface="Symbol"/>
              </a:rPr>
              <a:t> Theorem</a:t>
            </a:r>
          </a:p>
          <a:p>
            <a:pPr marL="514350" indent="-514350">
              <a:buClr>
                <a:schemeClr val="accent1"/>
              </a:buClr>
              <a:buSzPct val="68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+mn-lt"/>
                <a:cs typeface="Arial" pitchFamily="34" charset="0"/>
                <a:sym typeface="Symbol"/>
              </a:rPr>
              <a:t>Transitive Property</a:t>
            </a:r>
          </a:p>
          <a:p>
            <a:pPr marL="514350" indent="-514350">
              <a:buClr>
                <a:schemeClr val="accent1"/>
              </a:buClr>
              <a:buSzPct val="68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+mn-lt"/>
                <a:cs typeface="Arial" pitchFamily="34" charset="0"/>
                <a:sym typeface="Symbol"/>
              </a:rPr>
              <a:t>Vertical  Theorem</a:t>
            </a:r>
          </a:p>
          <a:p>
            <a:pPr marL="514350" indent="-514350">
              <a:buClr>
                <a:schemeClr val="accent1"/>
              </a:buClr>
              <a:buSzPct val="68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+mn-lt"/>
                <a:cs typeface="Arial" pitchFamily="34" charset="0"/>
                <a:sym typeface="Symbol"/>
              </a:rPr>
              <a:t>Transitive Property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5486400" y="1117600"/>
            <a:ext cx="3352800" cy="26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949612" y="6813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8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>
            <a:off x="5791200" y="457200"/>
            <a:ext cx="1752600" cy="1295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5400000">
            <a:off x="6857999" y="457200"/>
            <a:ext cx="1752600" cy="1295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654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Given:</a:t>
            </a:r>
          </a:p>
          <a:p>
            <a:pPr lvl="1"/>
            <a:r>
              <a:rPr lang="en-US">
                <a:solidFill>
                  <a:srgbClr val="C6281F"/>
                </a:solidFill>
              </a:rPr>
              <a:t>One</a:t>
            </a:r>
            <a:r>
              <a:rPr lang="en-US"/>
              <a:t> if-then sentence</a:t>
            </a:r>
          </a:p>
          <a:p>
            <a:pPr lvl="1"/>
            <a:r>
              <a:rPr lang="en-US"/>
              <a:t>The “if” part is repeated</a:t>
            </a:r>
          </a:p>
          <a:p>
            <a:pPr lvl="1"/>
            <a:endParaRPr lang="en-US"/>
          </a:p>
          <a:p>
            <a:r>
              <a:rPr lang="en-US"/>
              <a:t>Conclusion:</a:t>
            </a:r>
          </a:p>
          <a:p>
            <a:pPr lvl="1"/>
            <a:r>
              <a:rPr lang="en-US"/>
              <a:t>The “then” part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 of </a:t>
            </a:r>
            <a:r>
              <a:rPr lang="en-US" dirty="0" err="1" smtClean="0"/>
              <a:t>Detacment</a:t>
            </a:r>
            <a:r>
              <a:rPr lang="en-US" dirty="0" smtClean="0"/>
              <a:t> -What </a:t>
            </a:r>
            <a:r>
              <a:rPr lang="en-US" dirty="0"/>
              <a:t>does this mean?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Given:</a:t>
            </a:r>
          </a:p>
          <a:p>
            <a:pPr lvl="1"/>
            <a:r>
              <a:rPr lang="en-US">
                <a:solidFill>
                  <a:srgbClr val="C6281F"/>
                </a:solidFill>
              </a:rPr>
              <a:t>Two</a:t>
            </a:r>
            <a:r>
              <a:rPr lang="en-US"/>
              <a:t> if-then sentence</a:t>
            </a:r>
          </a:p>
          <a:p>
            <a:pPr lvl="1"/>
            <a:r>
              <a:rPr lang="en-US"/>
              <a:t>A common phrase is once in the “if” part and once in the “then” part</a:t>
            </a:r>
          </a:p>
          <a:p>
            <a:pPr lvl="1"/>
            <a:endParaRPr lang="en-US"/>
          </a:p>
          <a:p>
            <a:r>
              <a:rPr lang="en-US"/>
              <a:t>Conclusion:</a:t>
            </a:r>
          </a:p>
          <a:p>
            <a:pPr lvl="1"/>
            <a:r>
              <a:rPr lang="en-US"/>
              <a:t>The non-common parts are put together into one if-then sentence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 of Syllogism - What </a:t>
            </a:r>
            <a:r>
              <a:rPr lang="en-US" dirty="0"/>
              <a:t>does this mean?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Look for a Pattern – </a:t>
            </a:r>
            <a:r>
              <a:rPr lang="en-US" sz="3200" dirty="0" smtClean="0"/>
              <a:t>Look at several examples. Pictures and tables can be helpful.</a:t>
            </a:r>
            <a:endParaRPr lang="en-US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Make a Conjecture – </a:t>
            </a:r>
            <a:r>
              <a:rPr lang="en-US" sz="3200" dirty="0" smtClean="0"/>
              <a:t>Use examples to make a conjecture.</a:t>
            </a:r>
            <a:endParaRPr lang="en-US" sz="30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Verify the Conjecture – </a:t>
            </a:r>
            <a:r>
              <a:rPr lang="en-US" sz="3200" dirty="0" smtClean="0"/>
              <a:t>Use deductive reasoning to the conjecture is true for all cases.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Inductive Reasoning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447800"/>
            <a:ext cx="8750300" cy="34290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Complete the conjecture based on the pattern you observe in the specific cases.</a:t>
            </a:r>
          </a:p>
          <a:p>
            <a:pPr>
              <a:buNone/>
            </a:pPr>
            <a:r>
              <a:rPr lang="en-US" sz="3200" dirty="0" smtClean="0"/>
              <a:t>			1 + 1 = 2			7 + 11 = 18</a:t>
            </a:r>
            <a:br>
              <a:rPr lang="en-US" sz="3200" dirty="0" smtClean="0"/>
            </a:br>
            <a:r>
              <a:rPr lang="en-US" sz="3200" dirty="0" smtClean="0"/>
              <a:t>		1 + 3 = 4			13 + 19 = 32</a:t>
            </a:r>
          </a:p>
          <a:p>
            <a:pPr>
              <a:buNone/>
            </a:pPr>
            <a:r>
              <a:rPr lang="en-US" sz="3200" b="1" dirty="0" smtClean="0"/>
              <a:t>Conjecture:</a:t>
            </a:r>
            <a:r>
              <a:rPr lang="en-US" sz="3200" dirty="0" smtClean="0"/>
              <a:t> The sum of any two odd</a:t>
            </a:r>
            <a:br>
              <a:rPr lang="en-US" sz="3200" dirty="0" smtClean="0"/>
            </a:br>
            <a:r>
              <a:rPr lang="en-US" sz="3200" dirty="0" smtClean="0"/>
              <a:t>       numbers is ________.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An example that proves a statement false.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Ex. All four legged animals are dogs.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counterexample:</a:t>
            </a:r>
            <a:r>
              <a:rPr lang="en-US" dirty="0" smtClean="0"/>
              <a:t> cats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Ex. All red trucks are fire trucks.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counterexample</a:t>
            </a:r>
            <a:r>
              <a:rPr lang="en-US" dirty="0" smtClean="0"/>
              <a:t>: Dodge 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11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9050">
          <a:solidFill>
            <a:schemeClr val="accent2">
              <a:lumMod val="75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11967</TotalTime>
  <Words>1537</Words>
  <Application>Microsoft Office PowerPoint</Application>
  <PresentationFormat>On-screen Show (4:3)</PresentationFormat>
  <Paragraphs>340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8" baseType="lpstr">
      <vt:lpstr>ＭＳ Ｐゴシック</vt:lpstr>
      <vt:lpstr>Abadi MT Condensed Extra Bold</vt:lpstr>
      <vt:lpstr>Arial</vt:lpstr>
      <vt:lpstr>Courier New</vt:lpstr>
      <vt:lpstr>Lucida Sans Unicode</vt:lpstr>
      <vt:lpstr>Symbol</vt:lpstr>
      <vt:lpstr>Verdana</vt:lpstr>
      <vt:lpstr>Wingdings</vt:lpstr>
      <vt:lpstr>Wingdings 2</vt:lpstr>
      <vt:lpstr>Wingdings 3</vt:lpstr>
      <vt:lpstr>Concourse</vt:lpstr>
      <vt:lpstr>Chapter 2</vt:lpstr>
      <vt:lpstr>Lesson 2.1</vt:lpstr>
      <vt:lpstr>Introduction</vt:lpstr>
      <vt:lpstr>Example</vt:lpstr>
      <vt:lpstr>2 Types of Reasoning</vt:lpstr>
      <vt:lpstr>Using Inductive Reasoning</vt:lpstr>
      <vt:lpstr>Example</vt:lpstr>
      <vt:lpstr>Counterexample</vt:lpstr>
      <vt:lpstr>Homework </vt:lpstr>
      <vt:lpstr>Lesson 2.2</vt:lpstr>
      <vt:lpstr>Conditional statements</vt:lpstr>
      <vt:lpstr>Hypothesis / Conclusion</vt:lpstr>
      <vt:lpstr>How to rewrite in if-then form </vt:lpstr>
      <vt:lpstr>Rewrite in if-then form</vt:lpstr>
      <vt:lpstr>Different forms a conditional</vt:lpstr>
      <vt:lpstr>Symbolic Notation</vt:lpstr>
      <vt:lpstr>Symbolic Notation</vt:lpstr>
      <vt:lpstr>Negation</vt:lpstr>
      <vt:lpstr>True or False</vt:lpstr>
      <vt:lpstr>Writing the inverse, converse and contrapositive</vt:lpstr>
      <vt:lpstr>Is the conditional true or false? If false, provide a counterexample</vt:lpstr>
      <vt:lpstr>Lesson 2.3</vt:lpstr>
      <vt:lpstr>Homework </vt:lpstr>
      <vt:lpstr>Biconditional statement</vt:lpstr>
      <vt:lpstr>Definitions as conditionals </vt:lpstr>
      <vt:lpstr>Practice writing statements</vt:lpstr>
      <vt:lpstr>More Practice</vt:lpstr>
      <vt:lpstr>Homework </vt:lpstr>
      <vt:lpstr>Lesson 2-4</vt:lpstr>
      <vt:lpstr>Laws of Logic</vt:lpstr>
      <vt:lpstr>Laws of Logic</vt:lpstr>
      <vt:lpstr>Laws of Logic</vt:lpstr>
      <vt:lpstr>Example</vt:lpstr>
      <vt:lpstr>Example</vt:lpstr>
      <vt:lpstr>Example</vt:lpstr>
      <vt:lpstr>Example</vt:lpstr>
      <vt:lpstr>Homework </vt:lpstr>
      <vt:lpstr>Lesson 2-5</vt:lpstr>
      <vt:lpstr>Properties from Algebra </vt:lpstr>
      <vt:lpstr>Properties from Algebra</vt:lpstr>
      <vt:lpstr>Properties from Algebra</vt:lpstr>
      <vt:lpstr>Example</vt:lpstr>
      <vt:lpstr>Example</vt:lpstr>
      <vt:lpstr>PowerPoint Presentation</vt:lpstr>
      <vt:lpstr>PowerPoint Presentation</vt:lpstr>
      <vt:lpstr>Homework </vt:lpstr>
      <vt:lpstr> Lesson 2-6 </vt:lpstr>
      <vt:lpstr>Proofs &amp; Theorems No need to write this down</vt:lpstr>
      <vt:lpstr>Steps of a Proof </vt:lpstr>
      <vt:lpstr>Special Types of Angles review from Chapter 1</vt:lpstr>
      <vt:lpstr>Linear Pair Postulate</vt:lpstr>
      <vt:lpstr>Example</vt:lpstr>
      <vt:lpstr>Complete the proof</vt:lpstr>
      <vt:lpstr>PowerPoint Presentation</vt:lpstr>
      <vt:lpstr>Homework </vt:lpstr>
      <vt:lpstr>Law of Detacment -What does this mean?  </vt:lpstr>
      <vt:lpstr>Law of Syllogism - What does this mean?  </vt:lpstr>
    </vt:vector>
  </TitlesOfParts>
  <Company>Omaha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2-1</dc:title>
  <dc:creator>Omaha South High School</dc:creator>
  <cp:lastModifiedBy>Shayette Wilson</cp:lastModifiedBy>
  <cp:revision>249</cp:revision>
  <cp:lastPrinted>2009-09-28T12:16:27Z</cp:lastPrinted>
  <dcterms:created xsi:type="dcterms:W3CDTF">2010-09-20T13:15:30Z</dcterms:created>
  <dcterms:modified xsi:type="dcterms:W3CDTF">2017-09-22T18:19:17Z</dcterms:modified>
</cp:coreProperties>
</file>