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handoutMasterIdLst>
    <p:handoutMasterId r:id="rId59"/>
  </p:handoutMasterIdLst>
  <p:sldIdLst>
    <p:sldId id="256" r:id="rId2"/>
    <p:sldId id="264" r:id="rId3"/>
    <p:sldId id="266" r:id="rId4"/>
    <p:sldId id="267" r:id="rId5"/>
    <p:sldId id="324" r:id="rId6"/>
    <p:sldId id="268" r:id="rId7"/>
    <p:sldId id="270" r:id="rId8"/>
    <p:sldId id="269" r:id="rId9"/>
    <p:sldId id="320" r:id="rId10"/>
    <p:sldId id="321" r:id="rId11"/>
    <p:sldId id="271" r:id="rId12"/>
    <p:sldId id="273" r:id="rId13"/>
    <p:sldId id="274" r:id="rId14"/>
    <p:sldId id="275" r:id="rId15"/>
    <p:sldId id="277" r:id="rId16"/>
    <p:sldId id="278" r:id="rId17"/>
    <p:sldId id="281" r:id="rId18"/>
    <p:sldId id="282" r:id="rId19"/>
    <p:sldId id="346" r:id="rId20"/>
    <p:sldId id="347" r:id="rId21"/>
    <p:sldId id="348" r:id="rId22"/>
    <p:sldId id="301" r:id="rId23"/>
    <p:sldId id="286" r:id="rId24"/>
    <p:sldId id="287" r:id="rId25"/>
    <p:sldId id="289" r:id="rId26"/>
    <p:sldId id="288" r:id="rId27"/>
    <p:sldId id="290" r:id="rId28"/>
    <p:sldId id="292" r:id="rId29"/>
    <p:sldId id="293" r:id="rId30"/>
    <p:sldId id="295" r:id="rId31"/>
    <p:sldId id="296" r:id="rId32"/>
    <p:sldId id="340" r:id="rId33"/>
    <p:sldId id="341" r:id="rId34"/>
    <p:sldId id="342" r:id="rId35"/>
    <p:sldId id="343" r:id="rId36"/>
    <p:sldId id="345" r:id="rId37"/>
    <p:sldId id="307" r:id="rId38"/>
    <p:sldId id="308" r:id="rId39"/>
    <p:sldId id="309" r:id="rId40"/>
    <p:sldId id="303" r:id="rId41"/>
    <p:sldId id="310" r:id="rId42"/>
    <p:sldId id="311" r:id="rId43"/>
    <p:sldId id="312" r:id="rId44"/>
    <p:sldId id="313" r:id="rId45"/>
    <p:sldId id="314" r:id="rId46"/>
    <p:sldId id="316" r:id="rId47"/>
    <p:sldId id="315" r:id="rId48"/>
    <p:sldId id="338" r:id="rId49"/>
    <p:sldId id="317" r:id="rId50"/>
    <p:sldId id="339" r:id="rId51"/>
    <p:sldId id="353" r:id="rId52"/>
    <p:sldId id="357" r:id="rId53"/>
    <p:sldId id="358" r:id="rId54"/>
    <p:sldId id="359" r:id="rId55"/>
    <p:sldId id="355" r:id="rId56"/>
    <p:sldId id="360" r:id="rId5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8" autoAdjust="0"/>
    <p:restoredTop sz="94167" autoAdjust="0"/>
  </p:normalViewPr>
  <p:slideViewPr>
    <p:cSldViewPr snapToGrid="0">
      <p:cViewPr varScale="1">
        <p:scale>
          <a:sx n="89" d="100"/>
          <a:sy n="89" d="100"/>
        </p:scale>
        <p:origin x="10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9727B1E9-02BA-4B5B-AABF-ED3715F7C230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411FFF5E-AD4C-4D68-B900-DB83BE8D4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27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E2B530EC-0394-4F5C-B764-0C8DE691D24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4962136-6185-4E40-B6F3-3A5F0E9DA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0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89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23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5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0036A-EC95-41DB-956C-33517F114C1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93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0036A-EC95-41DB-956C-33517F114C1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70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62136-6185-4E40-B6F3-3A5F0E9DA7D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22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52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20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8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04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7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75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4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CF47A-5F88-4A3C-9D28-D6A6435243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7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59C8675-88C0-4D95-855A-D35B95B3195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Basics of Geometry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11272"/>
          </a:xfrm>
        </p:spPr>
        <p:txBody>
          <a:bodyPr>
            <a:normAutofit fontScale="85000" lnSpcReduction="10000"/>
          </a:bodyPr>
          <a:lstStyle/>
          <a:p>
            <a:r>
              <a:rPr lang="en-US" sz="3200" b="1" dirty="0" smtClean="0"/>
              <a:t>Opposite rays </a:t>
            </a:r>
            <a:r>
              <a:rPr lang="en-US" sz="3200" dirty="0" smtClean="0"/>
              <a:t>are two rays that share the same initial point and extend in opposite directions forever.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 Rays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22156" y="3030769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33076" y="3039977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29428" y="3027594"/>
            <a:ext cx="76200" cy="762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8400" y="3060700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2159000" y="3092450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3454400" y="3060700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</a:t>
            </a:r>
            <a:endParaRPr lang="en-US" sz="2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864394" y="3059912"/>
            <a:ext cx="1427956" cy="78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47131" y="3060700"/>
            <a:ext cx="2226469" cy="158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58228" y="2944587"/>
            <a:ext cx="35777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BA and BC are opposite rays</a:t>
            </a:r>
            <a:endParaRPr lang="en-US" sz="26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118100" y="2971800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286500" y="2971800"/>
            <a:ext cx="4572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5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2067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</a:t>
            </a:r>
            <a:r>
              <a:rPr lang="en-US" sz="3000" b="1" dirty="0" smtClean="0"/>
              <a:t>intersection</a:t>
            </a:r>
            <a:r>
              <a:rPr lang="en-US" sz="3000" dirty="0" smtClean="0"/>
              <a:t> of figures is the point where they cross.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612900" y="3238500"/>
            <a:ext cx="1752600" cy="863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498600" y="3162300"/>
            <a:ext cx="1854200" cy="9779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arallelogram 21"/>
          <p:cNvSpPr/>
          <p:nvPr/>
        </p:nvSpPr>
        <p:spPr>
          <a:xfrm>
            <a:off x="4737100" y="2959100"/>
            <a:ext cx="2095500" cy="1219200"/>
          </a:xfrm>
          <a:prstGeom prst="parallelogram">
            <a:avLst>
              <a:gd name="adj" fmla="val 51830"/>
            </a:avLst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258594" y="4228306"/>
            <a:ext cx="1143000" cy="1588"/>
          </a:xfrm>
          <a:prstGeom prst="straightConnector1">
            <a:avLst/>
          </a:prstGeom>
          <a:ln w="25400"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5410200" y="3162300"/>
            <a:ext cx="838994" cy="7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258594" y="4736306"/>
            <a:ext cx="1143000" cy="1588"/>
          </a:xfrm>
          <a:prstGeom prst="straightConnector1">
            <a:avLst/>
          </a:prstGeom>
          <a:ln w="25400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98700" y="3390900"/>
            <a:ext cx="29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•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76900" y="3340100"/>
            <a:ext cx="29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•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5000" y="1206500"/>
            <a:ext cx="4876800" cy="319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8514" y="1510357"/>
            <a:ext cx="5027386" cy="4462271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000" dirty="0" smtClean="0"/>
              <a:t>The points S, P and ___ are collinear.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 dirty="0" smtClean="0"/>
              <a:t>The points S, P and ___ are not collinear.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 dirty="0" smtClean="0"/>
              <a:t>The points S, P, V and ___ </a:t>
            </a:r>
            <a:br>
              <a:rPr lang="en-US" sz="3000" dirty="0" smtClean="0"/>
            </a:br>
            <a:r>
              <a:rPr lang="en-US" sz="3000" dirty="0" smtClean="0"/>
              <a:t>are coplanar.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000" dirty="0" smtClean="0"/>
              <a:t>The points S, P, V and ___ </a:t>
            </a:r>
            <a:br>
              <a:rPr lang="en-US" sz="3000" dirty="0" smtClean="0"/>
            </a:br>
            <a:r>
              <a:rPr lang="en-US" sz="3000" dirty="0" smtClean="0"/>
              <a:t>are not coplanar.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1.3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Measuring Segments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22016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distance between two points on a number line is found by taking the difference of the coordinates.</a:t>
            </a:r>
          </a:p>
          <a:p>
            <a:pPr>
              <a:buNone/>
            </a:pPr>
            <a:r>
              <a:rPr lang="en-US" sz="3000" dirty="0" smtClean="0"/>
              <a:t>	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Ruler Postulate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600200" y="3046435"/>
            <a:ext cx="5257800" cy="721043"/>
            <a:chOff x="1600200" y="3114675"/>
            <a:chExt cx="5257800" cy="721043"/>
          </a:xfrm>
        </p:grpSpPr>
        <p:sp>
          <p:nvSpPr>
            <p:cNvPr id="14" name="TextBox 13"/>
            <p:cNvSpPr txBox="1"/>
            <p:nvPr/>
          </p:nvSpPr>
          <p:spPr>
            <a:xfrm>
              <a:off x="1676400" y="3343275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1</a:t>
              </a:r>
              <a:endParaRPr lang="en-US" sz="2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90800" y="3343275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2</a:t>
              </a:r>
              <a:endParaRPr lang="en-US" sz="2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05200" y="3343275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3</a:t>
              </a:r>
              <a:endParaRPr lang="en-US" sz="2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19600" y="3343275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4</a:t>
              </a:r>
              <a:endParaRPr lang="en-US" sz="2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34000" y="3343275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5</a:t>
              </a:r>
              <a:endParaRPr lang="en-US" sz="2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48400" y="3343275"/>
              <a:ext cx="457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6</a:t>
              </a:r>
              <a:endParaRPr lang="en-US" sz="26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600200" y="3114675"/>
              <a:ext cx="5257800" cy="228600"/>
              <a:chOff x="1600200" y="3114675"/>
              <a:chExt cx="5257800" cy="228600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1600200" y="3190875"/>
                <a:ext cx="52578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1714500" y="3228975"/>
                <a:ext cx="2286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5400000">
                <a:off x="2628900" y="3228975"/>
                <a:ext cx="2286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3543300" y="3228975"/>
                <a:ext cx="2286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4457700" y="3228975"/>
                <a:ext cx="2286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5372100" y="3228975"/>
                <a:ext cx="2286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286500" y="3228975"/>
                <a:ext cx="228600" cy="0"/>
              </a:xfrm>
              <a:prstGeom prst="line">
                <a:avLst/>
              </a:prstGeom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2676525" y="3140075"/>
                <a:ext cx="119063" cy="1190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427345" y="3147695"/>
                <a:ext cx="119063" cy="1190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1358900" y="3851320"/>
            <a:ext cx="3187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AB =  |5 – 2|</a:t>
            </a:r>
            <a:r>
              <a:rPr lang="en-US" sz="3000" b="1" dirty="0" smtClean="0"/>
              <a:t>  = </a:t>
            </a:r>
            <a:r>
              <a:rPr lang="en-US" sz="3000" dirty="0" smtClean="0"/>
              <a:t>3</a:t>
            </a:r>
            <a:endParaRPr lang="en-US" sz="30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990600" y="4413912"/>
            <a:ext cx="1752600" cy="1308808"/>
            <a:chOff x="990600" y="4400264"/>
            <a:chExt cx="1752600" cy="1308808"/>
          </a:xfrm>
        </p:grpSpPr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1448594" y="4628070"/>
              <a:ext cx="457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990600" y="4816520"/>
              <a:ext cx="17526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Symbol for Distance</a:t>
              </a:r>
              <a:endParaRPr lang="en-US" sz="26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529575" y="2573167"/>
            <a:ext cx="4592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A</a:t>
            </a:r>
            <a:endParaRPr lang="en-US" sz="2600" dirty="0"/>
          </a:p>
        </p:txBody>
      </p:sp>
      <p:sp>
        <p:nvSpPr>
          <p:cNvPr id="29" name="TextBox 28"/>
          <p:cNvSpPr txBox="1"/>
          <p:nvPr/>
        </p:nvSpPr>
        <p:spPr>
          <a:xfrm>
            <a:off x="5288743" y="2575439"/>
            <a:ext cx="4592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B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26809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When three points lie on the same line, then one point must be </a:t>
            </a:r>
            <a:r>
              <a:rPr lang="en-US" sz="3000" b="1" dirty="0" smtClean="0"/>
              <a:t>between</a:t>
            </a:r>
            <a:r>
              <a:rPr lang="en-US" sz="3000" dirty="0" smtClean="0"/>
              <a:t> the other two.</a:t>
            </a:r>
          </a:p>
          <a:p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 lvl="1">
              <a:buNone/>
            </a:pPr>
            <a:r>
              <a:rPr lang="en-US" sz="2600" b="1" dirty="0" smtClean="0"/>
              <a:t> B</a:t>
            </a:r>
            <a:r>
              <a:rPr lang="en-US" sz="2600" dirty="0" smtClean="0"/>
              <a:t> is between points </a:t>
            </a:r>
            <a:r>
              <a:rPr lang="en-US" sz="2600" b="1" dirty="0" smtClean="0"/>
              <a:t>A</a:t>
            </a:r>
            <a:r>
              <a:rPr lang="en-US" sz="2600" dirty="0" smtClean="0"/>
              <a:t> and </a:t>
            </a:r>
            <a:r>
              <a:rPr lang="en-US" sz="2600" b="1" dirty="0" smtClean="0"/>
              <a:t>C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sz="3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Betweeness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600200" y="3070932"/>
            <a:ext cx="4495800" cy="584518"/>
            <a:chOff x="1600200" y="3289300"/>
            <a:chExt cx="4495800" cy="58451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600200" y="3352800"/>
              <a:ext cx="4495800" cy="1588"/>
            </a:xfrm>
            <a:prstGeom prst="straightConnector1">
              <a:avLst/>
            </a:prstGeom>
            <a:ln w="25400" cmpd="sng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209800" y="3289300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279775" y="3292475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410200" y="3292475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47875" y="3381375"/>
              <a:ext cx="4857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A</a:t>
              </a:r>
              <a:endParaRPr lang="en-US" sz="2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65654" y="3371850"/>
              <a:ext cx="4191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B</a:t>
              </a:r>
              <a:endParaRPr lang="en-US" sz="2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73497" y="3371850"/>
              <a:ext cx="4191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C</a:t>
              </a:r>
              <a:endParaRPr lang="en-US" sz="2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If B is between A and C, then</a:t>
            </a:r>
            <a:br>
              <a:rPr lang="en-US" sz="3000" dirty="0" smtClean="0"/>
            </a:br>
            <a:r>
              <a:rPr lang="en-US" sz="3000" dirty="0" smtClean="0"/>
              <a:t>AB + BC = AC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Addition Postulate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295400" y="3289300"/>
            <a:ext cx="6172200" cy="647383"/>
            <a:chOff x="1295400" y="3289300"/>
            <a:chExt cx="6172200" cy="647383"/>
          </a:xfrm>
        </p:grpSpPr>
        <p:grpSp>
          <p:nvGrpSpPr>
            <p:cNvPr id="26" name="Group 25"/>
            <p:cNvGrpSpPr/>
            <p:nvPr/>
          </p:nvGrpSpPr>
          <p:grpSpPr>
            <a:xfrm>
              <a:off x="1295400" y="3289300"/>
              <a:ext cx="6172200" cy="121603"/>
              <a:chOff x="1295400" y="3289300"/>
              <a:chExt cx="6172200" cy="121603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1295400" y="3368040"/>
                <a:ext cx="6172200" cy="1588"/>
              </a:xfrm>
              <a:prstGeom prst="straightConnector1">
                <a:avLst/>
              </a:prstGeom>
              <a:ln w="25400" cmpd="sng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Oval 4"/>
              <p:cNvSpPr/>
              <p:nvPr/>
            </p:nvSpPr>
            <p:spPr>
              <a:xfrm>
                <a:off x="1874520" y="3289300"/>
                <a:ext cx="119063" cy="1190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257800" y="3291840"/>
                <a:ext cx="119063" cy="1190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6477000" y="3291840"/>
                <a:ext cx="119063" cy="1190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712595" y="3381375"/>
              <a:ext cx="4857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A</a:t>
              </a:r>
              <a:endParaRPr lang="en-US" sz="2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5400" y="3444240"/>
              <a:ext cx="4191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B</a:t>
              </a:r>
              <a:endParaRPr lang="en-US" sz="26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50000" y="3416300"/>
              <a:ext cx="4191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C</a:t>
              </a:r>
              <a:endParaRPr lang="en-US" sz="2600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 rot="16200000" flipH="1">
            <a:off x="1754507" y="4036696"/>
            <a:ext cx="326075" cy="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17700" y="4009390"/>
            <a:ext cx="1371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132708" y="4030346"/>
            <a:ext cx="326075" cy="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24300" y="4006215"/>
            <a:ext cx="1371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27400" y="3755390"/>
            <a:ext cx="730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1"/>
                </a:solidFill>
              </a:rPr>
              <a:t>AB</a:t>
            </a:r>
            <a:endParaRPr lang="en-US" sz="2600" dirty="0">
              <a:solidFill>
                <a:schemeClr val="accent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1752360" y="2978483"/>
            <a:ext cx="326075" cy="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6370082" y="2978484"/>
            <a:ext cx="326075" cy="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917700" y="2979420"/>
            <a:ext cx="2011680" cy="12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514850" y="2979420"/>
            <a:ext cx="2011680" cy="12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6200" y="2739390"/>
            <a:ext cx="730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1"/>
                </a:solidFill>
              </a:rPr>
              <a:t>AC</a:t>
            </a:r>
            <a:endParaRPr lang="en-US" sz="2600" dirty="0">
              <a:solidFill>
                <a:schemeClr val="accent1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5289550" y="4003675"/>
            <a:ext cx="3657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209508" y="3991770"/>
            <a:ext cx="3657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H="1">
            <a:off x="6402711" y="4015109"/>
            <a:ext cx="326075" cy="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632450" y="3764915"/>
            <a:ext cx="730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1"/>
                </a:solidFill>
              </a:rPr>
              <a:t>BC</a:t>
            </a:r>
            <a:endParaRPr lang="en-US" sz="2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445500" cy="35711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Points  A, B, C and E are collinear, AE = 20, AC = 6, and AB = BC. Find each length.</a:t>
            </a:r>
            <a:br>
              <a:rPr lang="en-US" sz="2800" dirty="0" smtClean="0"/>
            </a:br>
            <a:endParaRPr lang="en-US" sz="2800" dirty="0" smtClean="0"/>
          </a:p>
          <a:p>
            <a:pPr marL="880110" lvl="1" indent="-514350">
              <a:buClr>
                <a:schemeClr val="tx1"/>
              </a:buClr>
              <a:buSzPct val="80000"/>
              <a:buNone/>
            </a:pPr>
            <a:r>
              <a:rPr lang="en-US" sz="2800" dirty="0" smtClean="0"/>
              <a:t>AB = ___</a:t>
            </a:r>
          </a:p>
          <a:p>
            <a:pPr marL="880110" lvl="1" indent="-514350">
              <a:buClr>
                <a:schemeClr val="tx1"/>
              </a:buClr>
              <a:buSzPct val="80000"/>
              <a:buNone/>
            </a:pPr>
            <a:r>
              <a:rPr lang="en-US" sz="2800" dirty="0" smtClean="0"/>
              <a:t>BC = ___</a:t>
            </a:r>
          </a:p>
          <a:p>
            <a:pPr marL="880110" lvl="1" indent="-514350">
              <a:buClr>
                <a:schemeClr val="tx1"/>
              </a:buClr>
              <a:buSzPct val="80000"/>
              <a:buNone/>
            </a:pPr>
            <a:r>
              <a:rPr lang="en-US" sz="2800" dirty="0" smtClean="0"/>
              <a:t>CE = ___</a:t>
            </a:r>
          </a:p>
          <a:p>
            <a:pPr marL="880110" lvl="1" indent="-514350">
              <a:buClr>
                <a:schemeClr val="tx1"/>
              </a:buClr>
              <a:buSzPct val="80000"/>
              <a:buNone/>
            </a:pPr>
            <a:r>
              <a:rPr lang="en-US" sz="2800" dirty="0" smtClean="0"/>
              <a:t>BE = 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44704" y="3160485"/>
            <a:ext cx="3958853" cy="37428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483239" y="3491817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16450" y="3423840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7910" y="3366974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69902" y="3082380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45807" y="3625395"/>
            <a:ext cx="4857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4942518" y="3568530"/>
            <a:ext cx="4857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4928" y="3533558"/>
            <a:ext cx="4857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</a:t>
            </a:r>
            <a:endParaRPr lang="en-US" sz="2600" dirty="0"/>
          </a:p>
        </p:txBody>
      </p:sp>
      <p:sp>
        <p:nvSpPr>
          <p:cNvPr id="16" name="TextBox 15"/>
          <p:cNvSpPr txBox="1"/>
          <p:nvPr/>
        </p:nvSpPr>
        <p:spPr>
          <a:xfrm>
            <a:off x="8332470" y="3220085"/>
            <a:ext cx="4857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 is between L and N. Use the Segment Addition Postulate to solve for the variable, then find LM, MN, and LN.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LM = 3x + 8</a:t>
            </a:r>
          </a:p>
          <a:p>
            <a:pPr>
              <a:buNone/>
            </a:pPr>
            <a:r>
              <a:rPr lang="en-US" sz="3000" dirty="0" smtClean="0"/>
              <a:t>		MN = 2x – 5 </a:t>
            </a:r>
          </a:p>
          <a:p>
            <a:pPr>
              <a:buNone/>
            </a:pPr>
            <a:r>
              <a:rPr lang="en-US" sz="3000" dirty="0" smtClean="0"/>
              <a:t>		LN = 23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2961"/>
            <a:ext cx="8229600" cy="2599356"/>
          </a:xfrm>
        </p:spPr>
        <p:txBody>
          <a:bodyPr>
            <a:normAutofit/>
          </a:bodyPr>
          <a:lstStyle/>
          <a:p>
            <a:r>
              <a:rPr lang="en-US" sz="2900" dirty="0" smtClean="0"/>
              <a:t>The </a:t>
            </a:r>
            <a:r>
              <a:rPr lang="en-US" sz="2900" b="1" dirty="0" smtClean="0"/>
              <a:t>midpoint</a:t>
            </a:r>
            <a:r>
              <a:rPr lang="en-US" sz="2900" dirty="0" smtClean="0"/>
              <a:t> of a segment is that point that divides, or </a:t>
            </a:r>
            <a:r>
              <a:rPr lang="en-US" sz="2900" b="1" dirty="0" smtClean="0"/>
              <a:t>bisects</a:t>
            </a:r>
            <a:r>
              <a:rPr lang="en-US" sz="2900" dirty="0" smtClean="0"/>
              <a:t>, the segment into two congruent segments.</a:t>
            </a:r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94242" y="3325391"/>
            <a:ext cx="2743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722967" y="3261891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40902" y="3280941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42192" y="3271416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65642" y="3401591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3553422" y="3401591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M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5031702" y="3393971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964015" y="3329486"/>
            <a:ext cx="329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345140" y="3329486"/>
            <a:ext cx="32918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7"/>
          <p:cNvGrpSpPr/>
          <p:nvPr/>
        </p:nvGrpSpPr>
        <p:grpSpPr>
          <a:xfrm>
            <a:off x="2039201" y="3958135"/>
            <a:ext cx="3457577" cy="892552"/>
            <a:chOff x="2776180" y="3862601"/>
            <a:chExt cx="3457577" cy="892552"/>
          </a:xfrm>
        </p:grpSpPr>
        <p:sp>
          <p:nvSpPr>
            <p:cNvPr id="18" name="TextBox 17"/>
            <p:cNvSpPr txBox="1"/>
            <p:nvPr/>
          </p:nvSpPr>
          <p:spPr>
            <a:xfrm>
              <a:off x="2776180" y="3862601"/>
              <a:ext cx="345757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M is the midpoint of AB therefore AM = MB. </a:t>
              </a:r>
              <a:endParaRPr lang="en-US" sz="26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704247" y="3941958"/>
              <a:ext cx="342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Lesson 1.2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Points, Lines, and Planes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2961"/>
            <a:ext cx="8229600" cy="1534830"/>
          </a:xfrm>
        </p:spPr>
        <p:txBody>
          <a:bodyPr>
            <a:normAutofit/>
          </a:bodyPr>
          <a:lstStyle/>
          <a:p>
            <a:r>
              <a:rPr lang="en-US" sz="2900" dirty="0" smtClean="0"/>
              <a:t>A </a:t>
            </a:r>
            <a:r>
              <a:rPr lang="en-US" sz="2900" b="1" dirty="0" smtClean="0"/>
              <a:t>segment bisector</a:t>
            </a:r>
            <a:r>
              <a:rPr lang="en-US" sz="2900" dirty="0" smtClean="0"/>
              <a:t> is a line, segment, ray, or plane that intersects a segment at its midpoint.</a:t>
            </a:r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2497654" y="3497409"/>
            <a:ext cx="2743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726379" y="3433909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444314" y="3452959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145604" y="3443434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2269054" y="3573609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34" name="TextBox 33"/>
          <p:cNvSpPr txBox="1"/>
          <p:nvPr/>
        </p:nvSpPr>
        <p:spPr>
          <a:xfrm>
            <a:off x="3356809" y="3059260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M</a:t>
            </a:r>
            <a:endParaRPr lang="en-US" sz="2600" dirty="0"/>
          </a:p>
        </p:txBody>
      </p:sp>
      <p:sp>
        <p:nvSpPr>
          <p:cNvPr id="35" name="TextBox 34"/>
          <p:cNvSpPr txBox="1"/>
          <p:nvPr/>
        </p:nvSpPr>
        <p:spPr>
          <a:xfrm>
            <a:off x="5035114" y="3565989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grpSp>
        <p:nvGrpSpPr>
          <p:cNvPr id="4" name="Group 39"/>
          <p:cNvGrpSpPr/>
          <p:nvPr/>
        </p:nvGrpSpPr>
        <p:grpSpPr>
          <a:xfrm>
            <a:off x="3132019" y="3336912"/>
            <a:ext cx="1381125" cy="329184"/>
            <a:chOff x="3132019" y="3336912"/>
            <a:chExt cx="1381125" cy="329184"/>
          </a:xfrm>
        </p:grpSpPr>
        <p:cxnSp>
          <p:nvCxnSpPr>
            <p:cNvPr id="36" name="Straight Connector 35"/>
            <p:cNvCxnSpPr/>
            <p:nvPr/>
          </p:nvCxnSpPr>
          <p:spPr>
            <a:xfrm rot="5400000">
              <a:off x="2967427" y="3501504"/>
              <a:ext cx="32918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4348552" y="3501504"/>
              <a:ext cx="329184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rot="5400000">
            <a:off x="2993908" y="2991631"/>
            <a:ext cx="1676399" cy="71437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535879" y="3843484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021654" y="2729059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148662" y="2602060"/>
            <a:ext cx="3752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</a:t>
            </a:r>
            <a:endParaRPr lang="en-US" sz="2600" dirty="0"/>
          </a:p>
        </p:txBody>
      </p:sp>
      <p:sp>
        <p:nvSpPr>
          <p:cNvPr id="46" name="TextBox 45"/>
          <p:cNvSpPr txBox="1"/>
          <p:nvPr/>
        </p:nvSpPr>
        <p:spPr>
          <a:xfrm>
            <a:off x="3658764" y="3758994"/>
            <a:ext cx="3752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</a:t>
            </a:r>
            <a:endParaRPr lang="en-US" sz="2600" dirty="0"/>
          </a:p>
        </p:txBody>
      </p:sp>
      <p:grpSp>
        <p:nvGrpSpPr>
          <p:cNvPr id="5" name="Group 37"/>
          <p:cNvGrpSpPr/>
          <p:nvPr/>
        </p:nvGrpSpPr>
        <p:grpSpPr>
          <a:xfrm>
            <a:off x="2084267" y="4414912"/>
            <a:ext cx="3457577" cy="634763"/>
            <a:chOff x="2084267" y="4196544"/>
            <a:chExt cx="3457577" cy="892552"/>
          </a:xfrm>
        </p:grpSpPr>
        <p:sp>
          <p:nvSpPr>
            <p:cNvPr id="47" name="TextBox 46"/>
            <p:cNvSpPr txBox="1"/>
            <p:nvPr/>
          </p:nvSpPr>
          <p:spPr>
            <a:xfrm>
              <a:off x="2084267" y="4196544"/>
              <a:ext cx="345757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CD is a bisector of AB. </a:t>
              </a:r>
              <a:endParaRPr lang="en-US" sz="2600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4760928" y="4265840"/>
              <a:ext cx="3429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2189044" y="4240994"/>
              <a:ext cx="409575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/>
      <p:bldP spid="34" grpId="0"/>
      <p:bldP spid="35" grpId="0"/>
      <p:bldP spid="41" grpId="0" animBg="1"/>
      <p:bldP spid="42" grpId="0" animBg="1"/>
      <p:bldP spid="45" grpId="0"/>
      <p:bldP spid="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2790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Objects are </a:t>
            </a:r>
            <a:r>
              <a:rPr lang="en-US" sz="3000" b="1" dirty="0" smtClean="0"/>
              <a:t>congruent</a:t>
            </a:r>
            <a:r>
              <a:rPr lang="en-US" sz="3000" dirty="0" smtClean="0"/>
              <a:t> if they are exactly the same shape and size.</a:t>
            </a:r>
          </a:p>
          <a:p>
            <a:r>
              <a:rPr lang="en-US" sz="3000" dirty="0" smtClean="0"/>
              <a:t>Two segments are congruent if they have the same length.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11792" y="4307376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If AB = BC, then AB</a:t>
            </a:r>
            <a:r>
              <a:rPr lang="en-US" sz="3000" dirty="0" smtClean="0">
                <a:latin typeface="Lucida Sans Unicode"/>
                <a:cs typeface="Lucida Sans Unicode"/>
              </a:rPr>
              <a:t>≅</a:t>
            </a:r>
            <a:r>
              <a:rPr lang="en-US" sz="3000" dirty="0" smtClean="0">
                <a:cs typeface="Lucida Sans Unicode"/>
              </a:rPr>
              <a:t>BC</a:t>
            </a:r>
            <a:endParaRPr lang="en-US" sz="3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162942" y="4370876"/>
            <a:ext cx="4889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24942" y="4358176"/>
            <a:ext cx="48895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5567388" y="5055731"/>
            <a:ext cx="390631" cy="667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241244" y="5171352"/>
            <a:ext cx="39751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Congruence Symbol</a:t>
            </a:r>
            <a:endParaRPr lang="en-US" sz="3000" dirty="0">
              <a:solidFill>
                <a:srgbClr val="FF0000"/>
              </a:solidFill>
            </a:endParaRPr>
          </a:p>
        </p:txBody>
      </p:sp>
      <p:grpSp>
        <p:nvGrpSpPr>
          <p:cNvPr id="4" name="Group 18"/>
          <p:cNvGrpSpPr/>
          <p:nvPr/>
        </p:nvGrpSpPr>
        <p:grpSpPr>
          <a:xfrm>
            <a:off x="2496820" y="3638640"/>
            <a:ext cx="4168775" cy="629603"/>
            <a:chOff x="2496820" y="3911600"/>
            <a:chExt cx="4168775" cy="62960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743200" y="4038600"/>
              <a:ext cx="36576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4500245" y="3971925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59380" y="3962400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344285" y="3987165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96820" y="4048760"/>
              <a:ext cx="4857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A</a:t>
              </a:r>
              <a:endParaRPr lang="en-US" sz="2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76420" y="4048760"/>
              <a:ext cx="4857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B</a:t>
              </a:r>
              <a:endParaRPr lang="en-US" sz="2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79820" y="4048760"/>
              <a:ext cx="48577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C</a:t>
              </a:r>
              <a:endParaRPr lang="en-US" sz="2600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5400000">
              <a:off x="3523856" y="4042964"/>
              <a:ext cx="265113" cy="23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5345036" y="4058204"/>
              <a:ext cx="265113" cy="238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Measuring Angles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An </a:t>
            </a:r>
            <a:r>
              <a:rPr lang="en-US" sz="3000" b="1" dirty="0" smtClean="0"/>
              <a:t>angle</a:t>
            </a:r>
            <a:r>
              <a:rPr lang="en-US" sz="3000" dirty="0" smtClean="0"/>
              <a:t> is made up of 2 rays (</a:t>
            </a:r>
            <a:r>
              <a:rPr lang="en-US" sz="3000" b="1" dirty="0" smtClean="0"/>
              <a:t>sides</a:t>
            </a:r>
            <a:r>
              <a:rPr lang="en-US" sz="3000" dirty="0" smtClean="0"/>
              <a:t>) that share the same initial point (</a:t>
            </a:r>
            <a:r>
              <a:rPr lang="en-US" sz="3000" b="1" dirty="0" smtClean="0"/>
              <a:t>vertex</a:t>
            </a:r>
            <a:r>
              <a:rPr lang="en-US" sz="3000" dirty="0" smtClean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Angles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421764" y="2981996"/>
            <a:ext cx="1828800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12264" y="4620296"/>
            <a:ext cx="2209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26464" y="4315496"/>
            <a:ext cx="556260" cy="28194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3464" y="4010696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2060"/>
                </a:solidFill>
              </a:rPr>
              <a:t>vertex</a:t>
            </a:r>
            <a:endParaRPr lang="en-US" sz="2600" dirty="0">
              <a:solidFill>
                <a:srgbClr val="00206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3755265" y="3248696"/>
            <a:ext cx="842963" cy="43338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066255" y="3969264"/>
            <a:ext cx="804864" cy="268606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39424" y="3412901"/>
            <a:ext cx="13651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2060"/>
                </a:solidFill>
              </a:rPr>
              <a:t>sides</a:t>
            </a:r>
            <a:endParaRPr lang="en-US" sz="2600" dirty="0">
              <a:solidFill>
                <a:srgbClr val="00206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3452006" y="3403408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970166" y="4569268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038984" y="3119156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39" name="TextBox 38"/>
          <p:cNvSpPr txBox="1"/>
          <p:nvPr/>
        </p:nvSpPr>
        <p:spPr>
          <a:xfrm>
            <a:off x="2444624" y="4711736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sp>
        <p:nvSpPr>
          <p:cNvPr id="40" name="Oval 39"/>
          <p:cNvSpPr/>
          <p:nvPr/>
        </p:nvSpPr>
        <p:spPr>
          <a:xfrm>
            <a:off x="2552846" y="4546408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877184" y="4719356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5" grpId="0"/>
      <p:bldP spid="36" grpId="0" animBg="1"/>
      <p:bldP spid="37" grpId="0" animBg="1"/>
      <p:bldP spid="38" grpId="0"/>
      <p:bldP spid="39" grpId="0"/>
      <p:bldP spid="40" grpId="0" animBg="1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Name the vertex and sides of the angle.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1721833" y="2540760"/>
            <a:ext cx="1828800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912333" y="4179060"/>
            <a:ext cx="2209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752075" y="296217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0235" y="412803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39053" y="267792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M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1744693" y="427050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N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3177253" y="427812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O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5008728" y="2647666"/>
            <a:ext cx="3684896" cy="4012441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S</a:t>
            </a:r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289168"/>
          </a:xfrm>
        </p:spPr>
        <p:txBody>
          <a:bodyPr>
            <a:normAutofit/>
          </a:bodyPr>
          <a:lstStyle/>
          <a:p>
            <a:pPr marL="624078" indent="-514350">
              <a:buClrTx/>
              <a:buSzPct val="100000"/>
              <a:buFont typeface="+mj-lt"/>
              <a:buAutoNum type="arabicParenR"/>
            </a:pPr>
            <a:r>
              <a:rPr lang="en-US" sz="3000" b="1" dirty="0" smtClean="0"/>
              <a:t>1 Letter</a:t>
            </a:r>
            <a:r>
              <a:rPr lang="en-US" sz="3000" dirty="0" smtClean="0"/>
              <a:t> – Angles can be named using 1 letter only when there is 1 angle at a vertex.</a:t>
            </a:r>
            <a:endParaRPr lang="en-US" sz="3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Ways to Name Angles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1216660" y="2981325"/>
            <a:ext cx="2377440" cy="2420303"/>
            <a:chOff x="1216660" y="2981325"/>
            <a:chExt cx="2377440" cy="2420303"/>
          </a:xfrm>
        </p:grpSpPr>
        <p:grpSp>
          <p:nvGrpSpPr>
            <p:cNvPr id="32" name="Group 31"/>
            <p:cNvGrpSpPr/>
            <p:nvPr/>
          </p:nvGrpSpPr>
          <p:grpSpPr>
            <a:xfrm>
              <a:off x="1216660" y="2981325"/>
              <a:ext cx="2377440" cy="2412683"/>
              <a:chOff x="1216660" y="2981325"/>
              <a:chExt cx="2377440" cy="2412683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384300" y="2981325"/>
                <a:ext cx="2209800" cy="1896835"/>
                <a:chOff x="1384300" y="2981325"/>
                <a:chExt cx="2209800" cy="1896835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 rot="5400000" flipH="1" flipV="1">
                  <a:off x="1193800" y="3171825"/>
                  <a:ext cx="1828800" cy="14478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1384300" y="4810125"/>
                  <a:ext cx="22098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Oval 17"/>
                <p:cNvSpPr/>
                <p:nvPr/>
              </p:nvSpPr>
              <p:spPr>
                <a:xfrm>
                  <a:off x="2224042" y="3593237"/>
                  <a:ext cx="119063" cy="11906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2742202" y="4759097"/>
                  <a:ext cx="119063" cy="11906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1811020" y="3308985"/>
                  <a:ext cx="32766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600" dirty="0" smtClean="0"/>
                    <a:t>G</a:t>
                  </a:r>
                  <a:endParaRPr lang="en-US" sz="2600" dirty="0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1216660" y="4901565"/>
                <a:ext cx="32766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/>
                  <a:t>E</a:t>
                </a:r>
                <a:endParaRPr lang="en-US" sz="2600" dirty="0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24882" y="4736237"/>
                <a:ext cx="119063" cy="1190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649220" y="4909185"/>
              <a:ext cx="3276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F</a:t>
              </a:r>
              <a:endParaRPr lang="en-US" sz="26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300881" y="3178990"/>
            <a:ext cx="771526" cy="4924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cs typeface="Lucida Sans Unicode"/>
              </a:rPr>
              <a:t>∠E</a:t>
            </a:r>
            <a:endParaRPr lang="en-US" sz="26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5379504" y="4688205"/>
            <a:ext cx="3752849" cy="1768852"/>
            <a:chOff x="4724400" y="4688205"/>
            <a:chExt cx="3752849" cy="1768852"/>
          </a:xfrm>
        </p:grpSpPr>
        <p:sp>
          <p:nvSpPr>
            <p:cNvPr id="43" name="TextBox 42"/>
            <p:cNvSpPr txBox="1"/>
            <p:nvPr/>
          </p:nvSpPr>
          <p:spPr>
            <a:xfrm>
              <a:off x="4724400" y="5564505"/>
              <a:ext cx="375284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  <a:cs typeface="Lucida Sans Unicode"/>
                </a:rPr>
                <a:t>This angle cannot be named using 1 letter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44" name="Arc 43"/>
            <p:cNvSpPr/>
            <p:nvPr/>
          </p:nvSpPr>
          <p:spPr>
            <a:xfrm>
              <a:off x="4943475" y="4688205"/>
              <a:ext cx="1200150" cy="1666875"/>
            </a:xfrm>
            <a:prstGeom prst="arc">
              <a:avLst>
                <a:gd name="adj1" fmla="val 15692962"/>
                <a:gd name="adj2" fmla="val 0"/>
              </a:avLst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180749" y="2952750"/>
            <a:ext cx="2887980" cy="2486978"/>
            <a:chOff x="4525645" y="2952750"/>
            <a:chExt cx="2887980" cy="2486978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5013325" y="3209925"/>
              <a:ext cx="18288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203825" y="4848225"/>
              <a:ext cx="2209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6043567" y="3631337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561727" y="4797197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630545" y="3347085"/>
              <a:ext cx="3276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D</a:t>
              </a:r>
              <a:endParaRPr lang="en-US" sz="2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36185" y="4939665"/>
              <a:ext cx="3276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B</a:t>
              </a:r>
              <a:endParaRPr lang="en-US" sz="260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5144407" y="4774337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68745" y="4947285"/>
              <a:ext cx="3276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C</a:t>
              </a:r>
              <a:endParaRPr lang="en-US" sz="260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10800000" flipV="1">
              <a:off x="5385571" y="4705400"/>
              <a:ext cx="104950" cy="42335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16200000" flipV="1">
              <a:off x="4097336" y="3732211"/>
              <a:ext cx="1895476" cy="3365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4910092" y="3450362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525645" y="3375660"/>
              <a:ext cx="3276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A</a:t>
              </a:r>
              <a:endParaRPr lang="en-US" sz="26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03248" y="3616205"/>
            <a:ext cx="2128059" cy="909797"/>
            <a:chOff x="2703248" y="3616205"/>
            <a:chExt cx="2128059" cy="909797"/>
          </a:xfrm>
        </p:grpSpPr>
        <p:cxnSp>
          <p:nvCxnSpPr>
            <p:cNvPr id="29" name="Straight Arrow Connector 28"/>
            <p:cNvCxnSpPr/>
            <p:nvPr/>
          </p:nvCxnSpPr>
          <p:spPr>
            <a:xfrm rot="16200000" flipV="1">
              <a:off x="3233142" y="3889255"/>
              <a:ext cx="552450" cy="635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703248" y="4064337"/>
              <a:ext cx="21280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7030A0"/>
                  </a:solidFill>
                </a:rPr>
                <a:t>Angle Symbol</a:t>
              </a:r>
              <a:endParaRPr lang="en-US" sz="2400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525" y="1481328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arenR" startAt="2"/>
            </a:pPr>
            <a:r>
              <a:rPr lang="en-US" sz="3000" b="1" dirty="0" smtClean="0"/>
              <a:t>3 Letters </a:t>
            </a:r>
            <a:r>
              <a:rPr lang="en-US" sz="3000" dirty="0" smtClean="0"/>
              <a:t>– The middle letter must be the vertex.		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Ways to Name Angles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938101" y="4310420"/>
            <a:ext cx="3242202" cy="1666875"/>
            <a:chOff x="2501373" y="4474192"/>
            <a:chExt cx="3242202" cy="1666875"/>
          </a:xfrm>
        </p:grpSpPr>
        <p:sp>
          <p:nvSpPr>
            <p:cNvPr id="21" name="TextBox 20"/>
            <p:cNvSpPr txBox="1"/>
            <p:nvPr/>
          </p:nvSpPr>
          <p:spPr>
            <a:xfrm>
              <a:off x="3095624" y="5295900"/>
              <a:ext cx="2647951" cy="49244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cs typeface="Lucida Sans Unicode"/>
                </a:rPr>
                <a:t>∠DBC or ∠CBD</a:t>
              </a:r>
              <a:endParaRPr lang="en-US" sz="2600" dirty="0"/>
            </a:p>
          </p:txBody>
        </p:sp>
        <p:sp>
          <p:nvSpPr>
            <p:cNvPr id="22" name="Arc 21"/>
            <p:cNvSpPr/>
            <p:nvPr/>
          </p:nvSpPr>
          <p:spPr>
            <a:xfrm>
              <a:off x="2501373" y="4474192"/>
              <a:ext cx="1200150" cy="1666875"/>
            </a:xfrm>
            <a:prstGeom prst="arc">
              <a:avLst>
                <a:gd name="adj1" fmla="val 15692962"/>
                <a:gd name="adj2" fmla="val 0"/>
              </a:avLst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/>
          <p:cNvCxnSpPr>
            <a:stCxn id="22" idx="0"/>
          </p:cNvCxnSpPr>
          <p:nvPr/>
        </p:nvCxnSpPr>
        <p:spPr>
          <a:xfrm rot="10800000" flipV="1">
            <a:off x="3311957" y="4327615"/>
            <a:ext cx="104950" cy="42335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241264" y="2509193"/>
            <a:ext cx="2887980" cy="2674303"/>
            <a:chOff x="2759879" y="2181646"/>
            <a:chExt cx="2887980" cy="2674303"/>
          </a:xfrm>
        </p:grpSpPr>
        <p:sp>
          <p:nvSpPr>
            <p:cNvPr id="10" name="Oval 9"/>
            <p:cNvSpPr/>
            <p:nvPr/>
          </p:nvSpPr>
          <p:spPr>
            <a:xfrm>
              <a:off x="3364986" y="4190563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759879" y="2181646"/>
              <a:ext cx="2887980" cy="2674303"/>
              <a:chOff x="2309495" y="2495550"/>
              <a:chExt cx="2887980" cy="2674303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2628900" y="2495550"/>
                <a:ext cx="2568575" cy="2674303"/>
                <a:chOff x="2628900" y="2495550"/>
                <a:chExt cx="2568575" cy="2674303"/>
              </a:xfrm>
            </p:grpSpPr>
            <p:cxnSp>
              <p:nvCxnSpPr>
                <p:cNvPr id="4" name="Straight Arrow Connector 3"/>
                <p:cNvCxnSpPr/>
                <p:nvPr/>
              </p:nvCxnSpPr>
              <p:spPr>
                <a:xfrm rot="5400000" flipH="1" flipV="1">
                  <a:off x="2797175" y="2940050"/>
                  <a:ext cx="1828800" cy="14478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Straight Arrow Connector 4"/>
                <p:cNvCxnSpPr/>
                <p:nvPr/>
              </p:nvCxnSpPr>
              <p:spPr>
                <a:xfrm>
                  <a:off x="2987675" y="4578350"/>
                  <a:ext cx="22098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Oval 5"/>
                <p:cNvSpPr/>
                <p:nvPr/>
              </p:nvSpPr>
              <p:spPr>
                <a:xfrm>
                  <a:off x="3827417" y="3361462"/>
                  <a:ext cx="119063" cy="11906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4345577" y="4527322"/>
                  <a:ext cx="119063" cy="11906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3414395" y="3077210"/>
                  <a:ext cx="32766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600" dirty="0" smtClean="0"/>
                    <a:t>D</a:t>
                  </a:r>
                  <a:endParaRPr lang="en-US" sz="2600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820035" y="4669790"/>
                  <a:ext cx="32766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600" dirty="0" smtClean="0"/>
                    <a:t>B</a:t>
                  </a:r>
                  <a:endParaRPr lang="en-US" sz="2600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4252595" y="4677410"/>
                  <a:ext cx="32766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600" dirty="0" smtClean="0"/>
                    <a:t>C</a:t>
                  </a:r>
                  <a:endParaRPr lang="en-US" sz="2600" dirty="0"/>
                </a:p>
              </p:txBody>
            </p:sp>
            <p:cxnSp>
              <p:nvCxnSpPr>
                <p:cNvPr id="29" name="Straight Arrow Connector 28"/>
                <p:cNvCxnSpPr/>
                <p:nvPr/>
              </p:nvCxnSpPr>
              <p:spPr>
                <a:xfrm rot="16200000" flipV="1">
                  <a:off x="1781175" y="3343275"/>
                  <a:ext cx="2025650" cy="330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2674892" y="3075712"/>
                  <a:ext cx="119063" cy="11906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2309495" y="2943860"/>
                <a:ext cx="32766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/>
                  <a:t>A</a:t>
                </a:r>
                <a:endParaRPr lang="en-US" sz="2600" dirty="0"/>
              </a:p>
            </p:txBody>
          </p:sp>
        </p:grpSp>
      </p:grpSp>
      <p:cxnSp>
        <p:nvCxnSpPr>
          <p:cNvPr id="37" name="Straight Arrow Connector 36"/>
          <p:cNvCxnSpPr>
            <a:stCxn id="35" idx="2"/>
          </p:cNvCxnSpPr>
          <p:nvPr/>
        </p:nvCxnSpPr>
        <p:spPr>
          <a:xfrm rot="5400000">
            <a:off x="2972485" y="4254900"/>
            <a:ext cx="54268" cy="3464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818866" y="3055108"/>
            <a:ext cx="2183783" cy="1919220"/>
            <a:chOff x="809625" y="3409950"/>
            <a:chExt cx="2183783" cy="1919220"/>
          </a:xfrm>
        </p:grpSpPr>
        <p:sp>
          <p:nvSpPr>
            <p:cNvPr id="38" name="TextBox 37"/>
            <p:cNvSpPr txBox="1"/>
            <p:nvPr/>
          </p:nvSpPr>
          <p:spPr>
            <a:xfrm>
              <a:off x="809625" y="3409950"/>
              <a:ext cx="1501253" cy="89255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cs typeface="Lucida Sans Unicode"/>
                </a:rPr>
                <a:t>∠ABD or ∠DBA</a:t>
              </a:r>
              <a:endParaRPr lang="en-US" sz="2600" dirty="0"/>
            </a:p>
          </p:txBody>
        </p:sp>
        <p:sp>
          <p:nvSpPr>
            <p:cNvPr id="35" name="Arc 34"/>
            <p:cNvSpPr/>
            <p:nvPr/>
          </p:nvSpPr>
          <p:spPr>
            <a:xfrm rot="217663">
              <a:off x="1698008" y="3757545"/>
              <a:ext cx="1295400" cy="1571625"/>
            </a:xfrm>
            <a:prstGeom prst="arc">
              <a:avLst>
                <a:gd name="adj1" fmla="val 15688989"/>
                <a:gd name="adj2" fmla="val 0"/>
              </a:avLst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16714"/>
          </a:xfrm>
        </p:spPr>
        <p:txBody>
          <a:bodyPr>
            <a:normAutofit/>
          </a:bodyPr>
          <a:lstStyle/>
          <a:p>
            <a:pPr marL="624078" indent="-514350">
              <a:buClrTx/>
              <a:buSzPct val="100000"/>
              <a:buFont typeface="+mj-lt"/>
              <a:buAutoNum type="arabicParenR" startAt="3"/>
            </a:pPr>
            <a:r>
              <a:rPr lang="en-US" sz="3000" b="1" dirty="0" smtClean="0"/>
              <a:t>1 Number</a:t>
            </a:r>
            <a:r>
              <a:rPr lang="en-US" sz="3000" dirty="0" smtClean="0"/>
              <a:t> – Angles can be named using a number when there is a number in the interior of the angle. </a:t>
            </a:r>
            <a:endParaRPr lang="en-US" sz="3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Ways to Name Angles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1735139" y="3721099"/>
            <a:ext cx="1819276" cy="7778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250284" y="4503761"/>
            <a:ext cx="1994170" cy="5111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50796" y="4423696"/>
            <a:ext cx="2362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26" name="TextBox 25"/>
          <p:cNvSpPr txBox="1"/>
          <p:nvPr/>
        </p:nvSpPr>
        <p:spPr>
          <a:xfrm>
            <a:off x="5437781" y="3468569"/>
            <a:ext cx="709612" cy="4924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cs typeface="Lucida Sans Unicode"/>
              </a:rPr>
              <a:t>∠2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036081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Angles are measure in degrees. (°)</a:t>
            </a:r>
          </a:p>
          <a:p>
            <a:endParaRPr lang="en-US" sz="3000" dirty="0" smtClean="0">
              <a:latin typeface="Lucida Sans Unicode"/>
              <a:cs typeface="Lucida Sans Unicode"/>
            </a:endParaRPr>
          </a:p>
          <a:p>
            <a:pPr>
              <a:buNone/>
            </a:pPr>
            <a:r>
              <a:rPr lang="en-US" sz="3000" dirty="0" smtClean="0">
                <a:latin typeface="Lucida Sans Unicode"/>
                <a:cs typeface="Lucida Sans Unicode"/>
              </a:rPr>
              <a:t>		</a:t>
            </a:r>
            <a:r>
              <a:rPr lang="en-US" sz="3000" dirty="0" err="1" smtClean="0">
                <a:cs typeface="Lucida Sans Unicode"/>
              </a:rPr>
              <a:t>m∠ABD</a:t>
            </a:r>
            <a:r>
              <a:rPr lang="en-US" sz="3000" dirty="0" smtClean="0">
                <a:cs typeface="Lucida Sans Unicode"/>
              </a:rPr>
              <a:t> = 50°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Angles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5868604" y="2413772"/>
            <a:ext cx="2125980" cy="2666683"/>
            <a:chOff x="4763135" y="3737610"/>
            <a:chExt cx="2125980" cy="2666683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5250815" y="4182110"/>
              <a:ext cx="18288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6281057" y="4603522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8035" y="4319270"/>
              <a:ext cx="3276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D</a:t>
              </a:r>
              <a:endParaRPr lang="en-US" sz="2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73675" y="5911850"/>
              <a:ext cx="3276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B</a:t>
              </a:r>
              <a:endParaRPr lang="en-US" sz="26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5381897" y="5746522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6200000" flipV="1">
              <a:off x="4234815" y="4585335"/>
              <a:ext cx="2025650" cy="330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128532" y="4317772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63135" y="4185920"/>
              <a:ext cx="3276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A</a:t>
              </a:r>
              <a:endParaRPr lang="en-US" sz="2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06704" y="4945720"/>
              <a:ext cx="7848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accent2"/>
                  </a:solidFill>
                </a:rPr>
                <a:t>50°</a:t>
              </a:r>
              <a:endParaRPr lang="en-US" sz="2600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8260" y="1391176"/>
            <a:ext cx="4422640" cy="4525963"/>
          </a:xfrm>
        </p:spPr>
        <p:txBody>
          <a:bodyPr>
            <a:normAutofit/>
          </a:bodyPr>
          <a:lstStyle/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000" dirty="0" smtClean="0"/>
              <a:t>Place pivot point on the vertex of the angle.</a:t>
            </a:r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000" dirty="0" smtClean="0"/>
              <a:t>Align base line along one of the sides.</a:t>
            </a:r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000" dirty="0" smtClean="0"/>
              <a:t>The other side will</a:t>
            </a:r>
            <a:br>
              <a:rPr lang="en-US" sz="3000" dirty="0" smtClean="0"/>
            </a:br>
            <a:r>
              <a:rPr lang="en-US" sz="3000" dirty="0" smtClean="0"/>
              <a:t>point to the angle</a:t>
            </a:r>
            <a:br>
              <a:rPr lang="en-US" sz="3000" dirty="0" smtClean="0"/>
            </a:br>
            <a:r>
              <a:rPr lang="en-US" sz="3000" dirty="0" smtClean="0"/>
              <a:t>measure.</a:t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Protractor</a:t>
            </a:r>
            <a:endParaRPr lang="en-US" dirty="0"/>
          </a:p>
        </p:txBody>
      </p:sp>
      <p:pic>
        <p:nvPicPr>
          <p:cNvPr id="5" name="Picture 4" descr="protrac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00288" y="1428278"/>
            <a:ext cx="4695983" cy="2448262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554960" y="3823200"/>
            <a:ext cx="2235980" cy="1050743"/>
            <a:chOff x="6554960" y="3823200"/>
            <a:chExt cx="2235980" cy="1050743"/>
          </a:xfrm>
        </p:grpSpPr>
        <p:cxnSp>
          <p:nvCxnSpPr>
            <p:cNvPr id="14" name="Straight Arrow Connector 13"/>
            <p:cNvCxnSpPr/>
            <p:nvPr/>
          </p:nvCxnSpPr>
          <p:spPr>
            <a:xfrm rot="10800000">
              <a:off x="6554960" y="3823200"/>
              <a:ext cx="1148860" cy="65736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09740" y="4381500"/>
              <a:ext cx="1981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pivot point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 flipV="1">
            <a:off x="4854575" y="3756025"/>
            <a:ext cx="3248025" cy="3175"/>
          </a:xfrm>
          <a:prstGeom prst="line">
            <a:avLst/>
          </a:prstGeom>
          <a:ln w="38100" cmpd="sng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4996180" y="3780020"/>
            <a:ext cx="1981200" cy="1154883"/>
            <a:chOff x="4996180" y="3780020"/>
            <a:chExt cx="1981200" cy="1154883"/>
          </a:xfrm>
        </p:grpSpPr>
        <p:cxnSp>
          <p:nvCxnSpPr>
            <p:cNvPr id="20" name="Straight Arrow Connector 19"/>
            <p:cNvCxnSpPr/>
            <p:nvPr/>
          </p:nvCxnSpPr>
          <p:spPr>
            <a:xfrm rot="16200000" flipV="1">
              <a:off x="5430380" y="4122280"/>
              <a:ext cx="690380" cy="586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996180" y="4442460"/>
              <a:ext cx="1981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7030A0"/>
                  </a:solidFill>
                </a:rPr>
                <a:t>base line</a:t>
              </a:r>
              <a:endParaRPr lang="en-US" sz="2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6420757" y="3685312"/>
            <a:ext cx="119063" cy="1190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9217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</a:t>
            </a:r>
            <a:r>
              <a:rPr lang="en-US" sz="3000" b="1" dirty="0" smtClean="0"/>
              <a:t>definition</a:t>
            </a:r>
            <a:r>
              <a:rPr lang="en-US" sz="3000" dirty="0" smtClean="0"/>
              <a:t> uses known words to describe a new word.</a:t>
            </a:r>
          </a:p>
          <a:p>
            <a:r>
              <a:rPr lang="en-US" sz="3000" dirty="0" smtClean="0"/>
              <a:t>Some words are called </a:t>
            </a:r>
            <a:r>
              <a:rPr lang="en-US" sz="3000" b="1" dirty="0" smtClean="0"/>
              <a:t>undefined</a:t>
            </a:r>
            <a:r>
              <a:rPr lang="en-US" sz="3000" dirty="0" smtClean="0"/>
              <a:t> because they are impossible to define. 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terms are defined in Math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278573" cy="2244511"/>
          </a:xfrm>
        </p:spPr>
        <p:txBody>
          <a:bodyPr/>
          <a:lstStyle/>
          <a:p>
            <a:r>
              <a:rPr lang="en-US" sz="3000" b="1" u="sng" dirty="0" smtClean="0"/>
              <a:t>Acute</a:t>
            </a:r>
            <a:r>
              <a:rPr lang="en-US" sz="3000" dirty="0" smtClean="0"/>
              <a:t> – Less than 90°</a:t>
            </a:r>
            <a:br>
              <a:rPr lang="en-US" sz="3000" dirty="0" smtClean="0"/>
            </a:br>
            <a:endParaRPr lang="en-US" sz="3000" dirty="0" smtClean="0"/>
          </a:p>
          <a:p>
            <a:r>
              <a:rPr lang="en-US" sz="3000" b="1" u="sng" dirty="0" smtClean="0"/>
              <a:t>Right</a:t>
            </a:r>
            <a:r>
              <a:rPr lang="en-US" sz="3000" dirty="0" smtClean="0"/>
              <a:t> – Equals 90°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Angles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692891" y="1110275"/>
            <a:ext cx="1983749" cy="885963"/>
            <a:chOff x="939756" y="2434108"/>
            <a:chExt cx="1983749" cy="88596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39756" y="3270161"/>
              <a:ext cx="1983749" cy="10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939756" y="2434108"/>
              <a:ext cx="1932233" cy="8360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621306" y="2827628"/>
              <a:ext cx="75051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30°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43651" y="2345140"/>
            <a:ext cx="1612407" cy="1451019"/>
            <a:chOff x="1600200" y="4419600"/>
            <a:chExt cx="1612407" cy="1451019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600200" y="5867400"/>
              <a:ext cx="1612407" cy="32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77573" y="5142227"/>
              <a:ext cx="1449948" cy="46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609344" y="5638800"/>
              <a:ext cx="21945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719072" y="5748528"/>
              <a:ext cx="21945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117910" y="2703633"/>
            <a:ext cx="3780238" cy="892552"/>
            <a:chOff x="5117910" y="2703633"/>
            <a:chExt cx="3780238" cy="892552"/>
          </a:xfrm>
        </p:grpSpPr>
        <p:sp>
          <p:nvSpPr>
            <p:cNvPr id="48" name="TextBox 47"/>
            <p:cNvSpPr txBox="1"/>
            <p:nvPr/>
          </p:nvSpPr>
          <p:spPr>
            <a:xfrm>
              <a:off x="6193584" y="2703633"/>
              <a:ext cx="270456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Right Angle Symbol</a:t>
              </a:r>
              <a:endParaRPr lang="en-US" sz="2600" dirty="0"/>
            </a:p>
          </p:txBody>
        </p:sp>
        <p:cxnSp>
          <p:nvCxnSpPr>
            <p:cNvPr id="24" name="Straight Arrow Connector 23"/>
            <p:cNvCxnSpPr>
              <a:stCxn id="48" idx="1"/>
            </p:cNvCxnSpPr>
            <p:nvPr/>
          </p:nvCxnSpPr>
          <p:spPr>
            <a:xfrm rot="10800000" flipV="1">
              <a:off x="5117910" y="3149908"/>
              <a:ext cx="1075674" cy="3712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5083791" cy="2858660"/>
          </a:xfrm>
        </p:spPr>
        <p:txBody>
          <a:bodyPr>
            <a:normAutofit/>
          </a:bodyPr>
          <a:lstStyle/>
          <a:p>
            <a:r>
              <a:rPr lang="en-US" sz="3000" b="1" u="sng" dirty="0" smtClean="0"/>
              <a:t>Obtuse</a:t>
            </a:r>
            <a:r>
              <a:rPr lang="en-US" sz="3000" dirty="0" smtClean="0"/>
              <a:t> – More than 90° but less than 180°</a:t>
            </a:r>
          </a:p>
          <a:p>
            <a:pPr>
              <a:buNone/>
            </a:pPr>
            <a:endParaRPr lang="en-US" sz="3000" b="1" u="sng" dirty="0" smtClean="0"/>
          </a:p>
          <a:p>
            <a:pPr>
              <a:buNone/>
            </a:pPr>
            <a:endParaRPr lang="en-US" sz="3000" b="1" u="sng" dirty="0" smtClean="0"/>
          </a:p>
          <a:p>
            <a:r>
              <a:rPr lang="en-US" sz="3000" b="1" u="sng" dirty="0" smtClean="0"/>
              <a:t>Straight</a:t>
            </a:r>
            <a:r>
              <a:rPr lang="en-US" sz="3000" dirty="0" smtClean="0"/>
              <a:t> – Equals 180°</a:t>
            </a:r>
            <a:endParaRPr lang="en-US" sz="3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Angles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704026" y="1588485"/>
            <a:ext cx="2358389" cy="913924"/>
            <a:chOff x="3356611" y="2598420"/>
            <a:chExt cx="2358389" cy="913924"/>
          </a:xfrm>
        </p:grpSpPr>
        <p:cxnSp>
          <p:nvCxnSpPr>
            <p:cNvPr id="11" name="Straight Arrow Connector 10"/>
            <p:cNvCxnSpPr/>
            <p:nvPr/>
          </p:nvCxnSpPr>
          <p:spPr>
            <a:xfrm rot="16200000" flipV="1">
              <a:off x="3356134" y="2598897"/>
              <a:ext cx="913924" cy="9129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267200" y="3505200"/>
              <a:ext cx="1447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42096" y="3017860"/>
              <a:ext cx="9335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135°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164066" y="3789576"/>
            <a:ext cx="2863850" cy="119063"/>
            <a:chOff x="2216150" y="5318125"/>
            <a:chExt cx="2863850" cy="119063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3708400" y="5381625"/>
              <a:ext cx="1371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10800000" flipV="1">
              <a:off x="2216150" y="5384800"/>
              <a:ext cx="1371599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3584575" y="5318125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2009" y="1356392"/>
            <a:ext cx="6980830" cy="2258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sum of the smaller adjacent angles equals the larger angle.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err="1" smtClean="0">
                <a:solidFill>
                  <a:schemeClr val="accent1"/>
                </a:solidFill>
              </a:rPr>
              <a:t>m</a:t>
            </a:r>
            <a:r>
              <a:rPr lang="en-US" sz="3000" dirty="0" err="1" smtClean="0">
                <a:solidFill>
                  <a:schemeClr val="accent1"/>
                </a:solidFill>
                <a:cs typeface="Lucida Sans Unicode"/>
              </a:rPr>
              <a:t>∠ACD</a:t>
            </a:r>
            <a:r>
              <a:rPr lang="en-US" sz="3000" dirty="0" smtClean="0">
                <a:solidFill>
                  <a:schemeClr val="accent1"/>
                </a:solidFill>
                <a:cs typeface="Lucida Sans Unicode"/>
              </a:rPr>
              <a:t> </a:t>
            </a:r>
            <a:r>
              <a:rPr lang="en-US" sz="3000" dirty="0" smtClean="0">
                <a:cs typeface="Lucida Sans Unicode"/>
              </a:rPr>
              <a:t>+ </a:t>
            </a:r>
            <a:r>
              <a:rPr lang="en-US" sz="3000" dirty="0" err="1" smtClean="0">
                <a:solidFill>
                  <a:srgbClr val="FF0000"/>
                </a:solidFill>
                <a:cs typeface="Lucida Sans Unicode"/>
              </a:rPr>
              <a:t>m∠DCB</a:t>
            </a:r>
            <a:r>
              <a:rPr lang="en-US" sz="3000" dirty="0" smtClean="0">
                <a:solidFill>
                  <a:srgbClr val="FF0000"/>
                </a:solidFill>
                <a:cs typeface="Lucida Sans Unicode"/>
              </a:rPr>
              <a:t> </a:t>
            </a:r>
            <a:r>
              <a:rPr lang="en-US" sz="3000" dirty="0" smtClean="0">
                <a:cs typeface="Lucida Sans Unicode"/>
              </a:rPr>
              <a:t>= </a:t>
            </a:r>
            <a:r>
              <a:rPr lang="en-US" sz="3000" dirty="0" err="1" smtClean="0">
                <a:solidFill>
                  <a:srgbClr val="00B050"/>
                </a:solidFill>
                <a:cs typeface="Lucida Sans Unicode"/>
              </a:rPr>
              <a:t>m∠ACB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Addition Postulate</a:t>
            </a:r>
            <a:endParaRPr lang="en-US" dirty="0"/>
          </a:p>
        </p:txBody>
      </p:sp>
      <p:grpSp>
        <p:nvGrpSpPr>
          <p:cNvPr id="15" name="Group 25"/>
          <p:cNvGrpSpPr/>
          <p:nvPr/>
        </p:nvGrpSpPr>
        <p:grpSpPr>
          <a:xfrm>
            <a:off x="4524214" y="1895475"/>
            <a:ext cx="4250985" cy="3199448"/>
            <a:chOff x="2864190" y="1895475"/>
            <a:chExt cx="4250985" cy="3199448"/>
          </a:xfrm>
        </p:grpSpPr>
        <p:sp>
          <p:nvSpPr>
            <p:cNvPr id="9" name="TextBox 8"/>
            <p:cNvSpPr txBox="1"/>
            <p:nvPr/>
          </p:nvSpPr>
          <p:spPr>
            <a:xfrm>
              <a:off x="5725160" y="4602480"/>
              <a:ext cx="32766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B</a:t>
              </a:r>
              <a:endParaRPr lang="en-US" sz="2600" dirty="0"/>
            </a:p>
          </p:txBody>
        </p:sp>
        <p:grpSp>
          <p:nvGrpSpPr>
            <p:cNvPr id="16" name="Group 24"/>
            <p:cNvGrpSpPr/>
            <p:nvPr/>
          </p:nvGrpSpPr>
          <p:grpSpPr>
            <a:xfrm>
              <a:off x="2864190" y="1895475"/>
              <a:ext cx="4250985" cy="2971800"/>
              <a:chOff x="2932430" y="1895475"/>
              <a:chExt cx="4250985" cy="2971800"/>
            </a:xfrm>
          </p:grpSpPr>
          <p:grpSp>
            <p:nvGrpSpPr>
              <p:cNvPr id="17" name="Group 23"/>
              <p:cNvGrpSpPr/>
              <p:nvPr/>
            </p:nvGrpSpPr>
            <p:grpSpPr>
              <a:xfrm>
                <a:off x="3298140" y="1895475"/>
                <a:ext cx="3885275" cy="2971800"/>
                <a:chOff x="3284492" y="1895475"/>
                <a:chExt cx="3885275" cy="2971800"/>
              </a:xfrm>
            </p:grpSpPr>
            <p:sp>
              <p:nvSpPr>
                <p:cNvPr id="7" name="Oval 6"/>
                <p:cNvSpPr/>
                <p:nvPr/>
              </p:nvSpPr>
              <p:spPr>
                <a:xfrm>
                  <a:off x="3284492" y="3686582"/>
                  <a:ext cx="119063" cy="11906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" name="Group 22"/>
                <p:cNvGrpSpPr/>
                <p:nvPr/>
              </p:nvGrpSpPr>
              <p:grpSpPr>
                <a:xfrm>
                  <a:off x="3374055" y="1895475"/>
                  <a:ext cx="3795712" cy="2971800"/>
                  <a:chOff x="3319463" y="1895475"/>
                  <a:chExt cx="3795712" cy="2971800"/>
                </a:xfrm>
              </p:grpSpPr>
              <p:cxnSp>
                <p:nvCxnSpPr>
                  <p:cNvPr id="4" name="Straight Arrow Connector 3"/>
                  <p:cNvCxnSpPr/>
                  <p:nvPr/>
                </p:nvCxnSpPr>
                <p:spPr>
                  <a:xfrm flipV="1">
                    <a:off x="3326606" y="3448050"/>
                    <a:ext cx="3788569" cy="297656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" name="Straight Arrow Connector 4"/>
                  <p:cNvCxnSpPr/>
                  <p:nvPr/>
                </p:nvCxnSpPr>
                <p:spPr>
                  <a:xfrm>
                    <a:off x="3319463" y="3743325"/>
                    <a:ext cx="3433762" cy="112395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" name="Oval 5"/>
                  <p:cNvSpPr/>
                  <p:nvPr/>
                </p:nvSpPr>
                <p:spPr>
                  <a:xfrm>
                    <a:off x="6275342" y="3450362"/>
                    <a:ext cx="119063" cy="11906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6243320" y="2918460"/>
                    <a:ext cx="327660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600" dirty="0" smtClean="0"/>
                      <a:t>D</a:t>
                    </a:r>
                    <a:endParaRPr lang="en-US" sz="2600" dirty="0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6105797" y="4620032"/>
                    <a:ext cx="119063" cy="11906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1" name="Straight Arrow Connector 10"/>
                  <p:cNvCxnSpPr/>
                  <p:nvPr/>
                </p:nvCxnSpPr>
                <p:spPr>
                  <a:xfrm flipV="1">
                    <a:off x="3360407" y="2162175"/>
                    <a:ext cx="3471862" cy="1578769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Oval 11"/>
                  <p:cNvSpPr/>
                  <p:nvPr/>
                </p:nvSpPr>
                <p:spPr>
                  <a:xfrm>
                    <a:off x="6147707" y="2377847"/>
                    <a:ext cx="119063" cy="119063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734685" y="1895475"/>
                    <a:ext cx="327660" cy="49244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600" dirty="0" smtClean="0"/>
                      <a:t>A</a:t>
                    </a:r>
                    <a:endParaRPr lang="en-US" sz="2600" dirty="0"/>
                  </a:p>
                </p:txBody>
              </p:sp>
            </p:grpSp>
          </p:grpSp>
          <p:sp>
            <p:nvSpPr>
              <p:cNvPr id="14" name="TextBox 13"/>
              <p:cNvSpPr txBox="1"/>
              <p:nvPr/>
            </p:nvSpPr>
            <p:spPr>
              <a:xfrm>
                <a:off x="2932430" y="3537585"/>
                <a:ext cx="32766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/>
                  <a:t>C</a:t>
                </a:r>
                <a:endParaRPr lang="en-US" sz="2600" dirty="0"/>
              </a:p>
            </p:txBody>
          </p:sp>
        </p:grpSp>
      </p:grpSp>
      <p:sp>
        <p:nvSpPr>
          <p:cNvPr id="49" name="Arc 48"/>
          <p:cNvSpPr/>
          <p:nvPr/>
        </p:nvSpPr>
        <p:spPr>
          <a:xfrm rot="1770440">
            <a:off x="5608776" y="3159515"/>
            <a:ext cx="634356" cy="930225"/>
          </a:xfrm>
          <a:prstGeom prst="arc">
            <a:avLst>
              <a:gd name="adj1" fmla="val 16200000"/>
              <a:gd name="adj2" fmla="val 20201706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 rot="4896081">
            <a:off x="5171407" y="3136395"/>
            <a:ext cx="1040673" cy="1269855"/>
          </a:xfrm>
          <a:prstGeom prst="arc">
            <a:avLst>
              <a:gd name="adj1" fmla="val 16200000"/>
              <a:gd name="adj2" fmla="val 1908560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rot="2668924">
            <a:off x="4673680" y="2820474"/>
            <a:ext cx="1442433" cy="1493949"/>
          </a:xfrm>
          <a:prstGeom prst="arc">
            <a:avLst>
              <a:gd name="adj1" fmla="val 17392039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4849"/>
            <a:ext cx="8229600" cy="1002564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Find the measure of the angle.</a:t>
            </a:r>
          </a:p>
          <a:p>
            <a:pPr>
              <a:buNone/>
            </a:pPr>
            <a:r>
              <a:rPr lang="en-US" sz="3000" dirty="0" smtClean="0"/>
              <a:t>	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3"/>
          <p:cNvGrpSpPr/>
          <p:nvPr/>
        </p:nvGrpSpPr>
        <p:grpSpPr>
          <a:xfrm>
            <a:off x="3904114" y="1937840"/>
            <a:ext cx="3024187" cy="1905794"/>
            <a:chOff x="5200651" y="2333625"/>
            <a:chExt cx="3024187" cy="1905794"/>
          </a:xfrm>
        </p:grpSpPr>
        <p:cxnSp>
          <p:nvCxnSpPr>
            <p:cNvPr id="33" name="Straight Arrow Connector 32"/>
            <p:cNvCxnSpPr/>
            <p:nvPr/>
          </p:nvCxnSpPr>
          <p:spPr>
            <a:xfrm rot="10800000" flipV="1">
              <a:off x="5200651" y="2911477"/>
              <a:ext cx="1428749" cy="71754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619877" y="2914650"/>
              <a:ext cx="1604961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>
              <a:off x="5976937" y="3586162"/>
              <a:ext cx="130492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6018833" y="3158830"/>
              <a:ext cx="74676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70°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14299" y="2986811"/>
              <a:ext cx="937261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88°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5414917" y="3453537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567442" y="2882037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7758067" y="2862987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6576967" y="3758337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305425" y="3590925"/>
              <a:ext cx="47625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Q</a:t>
              </a:r>
              <a:endParaRPr lang="en-US" sz="2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372225" y="2333625"/>
              <a:ext cx="47625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R</a:t>
              </a:r>
              <a:endParaRPr lang="en-US" sz="26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639050" y="3009900"/>
              <a:ext cx="47625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S</a:t>
              </a:r>
              <a:endParaRPr lang="en-US" sz="26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715125" y="3686175"/>
              <a:ext cx="47625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T</a:t>
              </a:r>
              <a:endParaRPr lang="en-US" sz="26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938283" y="2409541"/>
            <a:ext cx="23907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/>
              <a:t>m</a:t>
            </a:r>
            <a:r>
              <a:rPr lang="en-US" sz="2600" dirty="0" err="1" smtClean="0">
                <a:cs typeface="Lucida Sans Unicode"/>
              </a:rPr>
              <a:t>∠QRS</a:t>
            </a:r>
            <a:r>
              <a:rPr lang="en-US" sz="2600" dirty="0" smtClean="0">
                <a:cs typeface="Lucida Sans Unicode"/>
              </a:rPr>
              <a:t> = ___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888" y="1222016"/>
            <a:ext cx="8229600" cy="16849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Solve for x if </a:t>
            </a:r>
            <a:r>
              <a:rPr lang="en-US" sz="3000" dirty="0" err="1" smtClean="0"/>
              <a:t>m</a:t>
            </a:r>
            <a:r>
              <a:rPr lang="en-US" sz="3000" dirty="0" err="1" smtClean="0">
                <a:cs typeface="Lucida Sans Unicode"/>
              </a:rPr>
              <a:t>∠NVU</a:t>
            </a:r>
            <a:r>
              <a:rPr lang="en-US" sz="3000" dirty="0" smtClean="0">
                <a:cs typeface="Lucida Sans Unicode"/>
              </a:rPr>
              <a:t> = 2x + 60, </a:t>
            </a:r>
          </a:p>
          <a:p>
            <a:pPr>
              <a:buNone/>
            </a:pPr>
            <a:r>
              <a:rPr lang="en-US" sz="3000" dirty="0" err="1" smtClean="0"/>
              <a:t>m</a:t>
            </a:r>
            <a:r>
              <a:rPr lang="en-US" sz="3000" dirty="0" err="1" smtClean="0">
                <a:cs typeface="Lucida Sans Unicode"/>
              </a:rPr>
              <a:t>∠WVN</a:t>
            </a:r>
            <a:r>
              <a:rPr lang="en-US" sz="3000" dirty="0" smtClean="0">
                <a:cs typeface="Lucida Sans Unicode"/>
              </a:rPr>
              <a:t> = x + 29 and </a:t>
            </a:r>
            <a:r>
              <a:rPr lang="en-US" sz="3000" dirty="0" err="1" smtClean="0">
                <a:cs typeface="Lucida Sans Unicode"/>
              </a:rPr>
              <a:t>m∠WVU</a:t>
            </a:r>
            <a:r>
              <a:rPr lang="en-US" sz="3000" dirty="0" smtClean="0">
                <a:cs typeface="Lucida Sans Unicode"/>
              </a:rPr>
              <a:t>=95</a:t>
            </a:r>
            <a:r>
              <a:rPr lang="en-US" sz="3200" dirty="0" smtClean="0"/>
              <a:t>°.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6200000" flipV="1">
            <a:off x="472625" y="3949249"/>
            <a:ext cx="2887636" cy="3390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85975" y="5562600"/>
            <a:ext cx="289864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1552576" y="3428999"/>
            <a:ext cx="2666998" cy="1600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028825" y="5486400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76725" y="5505450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05175" y="3352800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19044" y="3009900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195169" y="2857500"/>
            <a:ext cx="5715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</a:t>
            </a:r>
            <a:endParaRPr lang="en-US" sz="2600" dirty="0"/>
          </a:p>
        </p:txBody>
      </p:sp>
      <p:sp>
        <p:nvSpPr>
          <p:cNvPr id="30" name="TextBox 29"/>
          <p:cNvSpPr txBox="1"/>
          <p:nvPr/>
        </p:nvSpPr>
        <p:spPr>
          <a:xfrm>
            <a:off x="1657350" y="5591175"/>
            <a:ext cx="5048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V</a:t>
            </a:r>
            <a:endParaRPr lang="en-US" sz="2600" dirty="0"/>
          </a:p>
        </p:txBody>
      </p:sp>
      <p:sp>
        <p:nvSpPr>
          <p:cNvPr id="31" name="TextBox 30"/>
          <p:cNvSpPr txBox="1"/>
          <p:nvPr/>
        </p:nvSpPr>
        <p:spPr>
          <a:xfrm>
            <a:off x="4133850" y="5638800"/>
            <a:ext cx="5048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U</a:t>
            </a:r>
            <a:endParaRPr lang="en-US" sz="2600" dirty="0"/>
          </a:p>
        </p:txBody>
      </p:sp>
      <p:sp>
        <p:nvSpPr>
          <p:cNvPr id="32" name="TextBox 31"/>
          <p:cNvSpPr txBox="1"/>
          <p:nvPr/>
        </p:nvSpPr>
        <p:spPr>
          <a:xfrm>
            <a:off x="3362325" y="3505200"/>
            <a:ext cx="5048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N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How many angles are in the diagram?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1476375" y="2667000"/>
            <a:ext cx="1828800" cy="1447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666875" y="4305300"/>
            <a:ext cx="2209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06617" y="308841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24777" y="425427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93595" y="280416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Z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1461135" y="439674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X</a:t>
            </a:r>
            <a:endParaRPr lang="en-US" sz="2600" dirty="0"/>
          </a:p>
        </p:txBody>
      </p:sp>
      <p:sp>
        <p:nvSpPr>
          <p:cNvPr id="10" name="Oval 9"/>
          <p:cNvSpPr/>
          <p:nvPr/>
        </p:nvSpPr>
        <p:spPr>
          <a:xfrm>
            <a:off x="1607457" y="423141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460375" y="3070225"/>
            <a:ext cx="2025650" cy="330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354092" y="280266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31545" y="267081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</a:t>
            </a:r>
            <a:endParaRPr lang="en-US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2899410" y="4406265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79171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Angles are congruent if they have the same angle measure.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2881313" y="2918142"/>
            <a:ext cx="1766571" cy="155384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987675" y="4578350"/>
            <a:ext cx="2209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903617" y="342242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45577" y="452732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89655" y="303149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2820035" y="466979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sp>
        <p:nvSpPr>
          <p:cNvPr id="10" name="Oval 9"/>
          <p:cNvSpPr/>
          <p:nvPr/>
        </p:nvSpPr>
        <p:spPr>
          <a:xfrm>
            <a:off x="2928257" y="450446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52595" y="467741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</a:t>
            </a:r>
            <a:endParaRPr lang="en-US" sz="26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1781175" y="3343275"/>
            <a:ext cx="2025650" cy="330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674892" y="307571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309495" y="2943860"/>
            <a:ext cx="3276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17" name="TextBox 16"/>
          <p:cNvSpPr txBox="1"/>
          <p:nvPr/>
        </p:nvSpPr>
        <p:spPr>
          <a:xfrm>
            <a:off x="2834640" y="3817620"/>
            <a:ext cx="746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1"/>
                </a:solidFill>
              </a:rPr>
              <a:t>55°</a:t>
            </a:r>
            <a:endParaRPr lang="en-US" sz="26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32480" y="4107180"/>
            <a:ext cx="746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1"/>
                </a:solidFill>
              </a:rPr>
              <a:t>55°</a:t>
            </a:r>
            <a:endParaRPr lang="en-US" sz="26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9742" y="2566851"/>
            <a:ext cx="3552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</a:t>
            </a:r>
            <a:r>
              <a:rPr lang="en-US" sz="2800" dirty="0" err="1" smtClean="0"/>
              <a:t>m</a:t>
            </a:r>
            <a:r>
              <a:rPr lang="en-US" sz="2800" dirty="0" err="1" smtClean="0">
                <a:cs typeface="Lucida Sans Unicode"/>
              </a:rPr>
              <a:t>∠ABD</a:t>
            </a:r>
            <a:r>
              <a:rPr lang="en-US" sz="2800" dirty="0" smtClean="0">
                <a:cs typeface="Lucida Sans Unicode"/>
              </a:rPr>
              <a:t> = </a:t>
            </a:r>
            <a:r>
              <a:rPr lang="en-US" sz="2800" dirty="0" err="1" smtClean="0">
                <a:cs typeface="Lucida Sans Unicode"/>
              </a:rPr>
              <a:t>m∠DBC</a:t>
            </a:r>
            <a:r>
              <a:rPr lang="en-US" sz="2800" dirty="0" smtClean="0">
                <a:cs typeface="Lucida Sans Unicode"/>
              </a:rPr>
              <a:t>, then ∠ABD ≅ ∠DBC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/>
      <p:bldP spid="13" grpId="0" animBg="1"/>
      <p:bldP spid="14" grpId="0"/>
      <p:bldP spid="17" grpId="0"/>
      <p:bldP spid="18" grpId="0"/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angle bisector</a:t>
            </a:r>
            <a:r>
              <a:rPr lang="en-US" dirty="0" smtClean="0"/>
              <a:t> is a ray that divides an angle into 2 congruent angles.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Bisecting Angles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91540" y="2750820"/>
            <a:ext cx="320040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91540" y="3893820"/>
            <a:ext cx="312420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44253" y="4765358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58686" y="2856991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384364" y="3573966"/>
            <a:ext cx="643640" cy="658124"/>
            <a:chOff x="1384364" y="3573966"/>
            <a:chExt cx="643640" cy="658124"/>
          </a:xfrm>
        </p:grpSpPr>
        <p:sp>
          <p:nvSpPr>
            <p:cNvPr id="24" name="Arc 23"/>
            <p:cNvSpPr/>
            <p:nvPr/>
          </p:nvSpPr>
          <p:spPr>
            <a:xfrm rot="1006931">
              <a:off x="1461674" y="3573966"/>
              <a:ext cx="485895" cy="623956"/>
            </a:xfrm>
            <a:prstGeom prst="arc">
              <a:avLst>
                <a:gd name="adj1" fmla="val 16172911"/>
                <a:gd name="adj2" fmla="val 20533388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4731683">
              <a:off x="1445986" y="3650072"/>
              <a:ext cx="520396" cy="643640"/>
            </a:xfrm>
            <a:prstGeom prst="arc">
              <a:avLst>
                <a:gd name="adj1" fmla="val 16172911"/>
                <a:gd name="adj2" fmla="val 20533388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642513" y="2714957"/>
            <a:ext cx="3955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CB is an angle bisector of </a:t>
            </a:r>
            <a:r>
              <a:rPr lang="en-US" sz="3000" dirty="0" smtClean="0">
                <a:cs typeface="Lucida Sans Unicode"/>
              </a:rPr>
              <a:t>∠ACD and </a:t>
            </a:r>
            <a:r>
              <a:rPr lang="en-US" sz="3000" dirty="0" err="1" smtClean="0">
                <a:cs typeface="Lucida Sans Unicode"/>
              </a:rPr>
              <a:t>m∠ACB</a:t>
            </a:r>
            <a:r>
              <a:rPr lang="en-US" sz="3000" dirty="0" smtClean="0">
                <a:cs typeface="Lucida Sans Unicode"/>
              </a:rPr>
              <a:t> = </a:t>
            </a:r>
            <a:r>
              <a:rPr lang="en-US" sz="3000" dirty="0" err="1" smtClean="0">
                <a:cs typeface="Lucida Sans Unicode"/>
              </a:rPr>
              <a:t>m∠DCB</a:t>
            </a:r>
            <a:endParaRPr lang="en-US" sz="3000" dirty="0"/>
          </a:p>
        </p:txBody>
      </p:sp>
      <p:sp>
        <p:nvSpPr>
          <p:cNvPr id="27" name="TextBox 26"/>
          <p:cNvSpPr txBox="1"/>
          <p:nvPr/>
        </p:nvSpPr>
        <p:spPr>
          <a:xfrm>
            <a:off x="406400" y="3708400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</a:t>
            </a:r>
            <a:endParaRPr lang="en-US" sz="2600" dirty="0"/>
          </a:p>
        </p:txBody>
      </p:sp>
      <p:sp>
        <p:nvSpPr>
          <p:cNvPr id="28" name="TextBox 27"/>
          <p:cNvSpPr txBox="1"/>
          <p:nvPr/>
        </p:nvSpPr>
        <p:spPr>
          <a:xfrm>
            <a:off x="3124200" y="2501900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891540" y="3390900"/>
            <a:ext cx="3200400" cy="558291"/>
            <a:chOff x="891540" y="3390900"/>
            <a:chExt cx="3200400" cy="55829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91540" y="3893820"/>
              <a:ext cx="3200400" cy="1588"/>
            </a:xfrm>
            <a:prstGeom prst="straightConnector1">
              <a:avLst/>
            </a:prstGeom>
            <a:ln w="254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3555511" y="3830128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03600" y="3390900"/>
              <a:ext cx="39370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7030A0"/>
                  </a:solidFill>
                </a:rPr>
                <a:t>B</a:t>
              </a:r>
              <a:endParaRPr lang="en-US" sz="2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454400" y="4318000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</a:t>
            </a:r>
            <a:endParaRPr lang="en-US" sz="26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795075" y="2768644"/>
            <a:ext cx="446315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5312" y="1399440"/>
            <a:ext cx="7554037" cy="148023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 the diagram, FH bisects </a:t>
            </a:r>
            <a:r>
              <a:rPr lang="en-US" sz="3000" dirty="0" smtClean="0">
                <a:cs typeface="Lucida Sans Unicode"/>
              </a:rPr>
              <a:t>∠EFG and </a:t>
            </a:r>
            <a:r>
              <a:rPr lang="en-US" sz="3000" dirty="0" err="1" smtClean="0"/>
              <a:t>m</a:t>
            </a:r>
            <a:r>
              <a:rPr lang="en-US" sz="3000" dirty="0" err="1" smtClean="0">
                <a:cs typeface="Lucida Sans Unicode"/>
              </a:rPr>
              <a:t>∠EFG</a:t>
            </a:r>
            <a:r>
              <a:rPr lang="en-US" sz="3000" dirty="0" smtClean="0">
                <a:cs typeface="Lucida Sans Unicode"/>
              </a:rPr>
              <a:t> = 120°. Find the measure of the other two angles.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1114425" y="3675380"/>
            <a:ext cx="1714500" cy="1028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86025" y="5031105"/>
            <a:ext cx="2011680" cy="12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125980" y="3796665"/>
            <a:ext cx="1604010" cy="8839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640205" y="3672840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80385" y="3779520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41445" y="4975860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2106635" y="4707765"/>
            <a:ext cx="875763" cy="850005"/>
          </a:xfrm>
          <a:prstGeom prst="arc">
            <a:avLst>
              <a:gd name="adj1" fmla="val 14303552"/>
              <a:gd name="adj2" fmla="val 20753773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92225" y="3619500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E</a:t>
            </a:r>
            <a:endParaRPr 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2225675" y="5048250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F</a:t>
            </a:r>
            <a:endParaRPr 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3794125" y="5080000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G</a:t>
            </a:r>
            <a:endParaRPr 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3121025" y="3848100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H</a:t>
            </a:r>
            <a:endParaRPr lang="en-US" sz="2600" dirty="0"/>
          </a:p>
        </p:txBody>
      </p:sp>
      <p:sp>
        <p:nvSpPr>
          <p:cNvPr id="23" name="TextBox 22"/>
          <p:cNvSpPr txBox="1"/>
          <p:nvPr/>
        </p:nvSpPr>
        <p:spPr>
          <a:xfrm>
            <a:off x="2823504" y="4465651"/>
            <a:ext cx="9086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120°</a:t>
            </a:r>
            <a:endParaRPr lang="en-US" sz="26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96492" y="1468129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diagram, RQ bisects </a:t>
            </a:r>
            <a:r>
              <a:rPr lang="en-US" dirty="0" smtClean="0">
                <a:latin typeface="Lucida Sans Unicode"/>
                <a:cs typeface="Lucida Sans Unicode"/>
              </a:rPr>
              <a:t>∠PRS. Solve for x.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10800000">
            <a:off x="1390651" y="3267075"/>
            <a:ext cx="1603377" cy="13068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994025" y="4558030"/>
            <a:ext cx="2011680" cy="12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2404110" y="3456940"/>
            <a:ext cx="1700530" cy="520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814830" y="3618865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33750" y="3197225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49445" y="4502785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3717925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P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3486150" y="3194050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Q</a:t>
            </a:r>
            <a:endParaRPr lang="en-US" sz="2600" dirty="0"/>
          </a:p>
        </p:txBody>
      </p:sp>
      <p:sp>
        <p:nvSpPr>
          <p:cNvPr id="12" name="Arc 11"/>
          <p:cNvSpPr/>
          <p:nvPr/>
        </p:nvSpPr>
        <p:spPr>
          <a:xfrm rot="18820224">
            <a:off x="2747550" y="4202616"/>
            <a:ext cx="485895" cy="623956"/>
          </a:xfrm>
          <a:prstGeom prst="arc">
            <a:avLst>
              <a:gd name="adj1" fmla="val 15616229"/>
              <a:gd name="adj2" fmla="val 2007233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326507">
            <a:off x="2852324" y="4250241"/>
            <a:ext cx="485895" cy="623956"/>
          </a:xfrm>
          <a:prstGeom prst="arc">
            <a:avLst>
              <a:gd name="adj1" fmla="val 15995520"/>
              <a:gd name="adj2" fmla="val 2120897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66245" y="1517829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52725" y="4603750"/>
            <a:ext cx="393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R</a:t>
            </a:r>
            <a:endParaRPr lang="en-US" sz="2600" dirty="0"/>
          </a:p>
        </p:txBody>
      </p:sp>
      <p:sp>
        <p:nvSpPr>
          <p:cNvPr id="19" name="TextBox 18"/>
          <p:cNvSpPr txBox="1"/>
          <p:nvPr/>
        </p:nvSpPr>
        <p:spPr>
          <a:xfrm>
            <a:off x="4333875" y="4660900"/>
            <a:ext cx="3524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</a:t>
            </a:r>
            <a:endParaRPr 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1977388" y="3322320"/>
            <a:ext cx="14897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1"/>
                </a:solidFill>
              </a:rPr>
              <a:t>(x+40)°</a:t>
            </a:r>
            <a:endParaRPr lang="en-US" sz="26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20413" y="3941445"/>
            <a:ext cx="16706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1"/>
                </a:solidFill>
              </a:rPr>
              <a:t>(3x-20)°</a:t>
            </a:r>
            <a:endParaRPr lang="en-US" sz="2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0607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Terms that are undefined can be described using non-technical words.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b="1" dirty="0" smtClean="0">
                <a:solidFill>
                  <a:schemeClr val="tx1"/>
                </a:solidFill>
              </a:rPr>
              <a:t>point</a:t>
            </a:r>
            <a:r>
              <a:rPr lang="en-US" sz="3200" dirty="0" smtClean="0">
                <a:solidFill>
                  <a:schemeClr val="tx1"/>
                </a:solidFill>
              </a:rPr>
              <a:t> is usually represented by a small dot. </a:t>
            </a:r>
            <a:r>
              <a:rPr lang="en-US" sz="3000" dirty="0" smtClean="0">
                <a:solidFill>
                  <a:schemeClr val="tx1"/>
                </a:solidFill>
              </a:rPr>
              <a:t/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/>
            </a:r>
            <a:br>
              <a:rPr lang="en-US" sz="3000" dirty="0" smtClean="0">
                <a:solidFill>
                  <a:schemeClr val="tx1"/>
                </a:solidFill>
              </a:rPr>
            </a:b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Undefined Terms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74588" y="364440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67479" y="3202215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892384" y="3227367"/>
            <a:ext cx="13993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Point A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does it mean to bisect an object?</a:t>
            </a:r>
            <a:br>
              <a:rPr lang="en-US" sz="3000" dirty="0" smtClean="0"/>
            </a:b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b="1" dirty="0" smtClean="0">
                <a:solidFill>
                  <a:srgbClr val="FF0000"/>
                </a:solidFill>
              </a:rPr>
              <a:t>answer: </a:t>
            </a:r>
            <a:r>
              <a:rPr lang="en-US" sz="3000" dirty="0" smtClean="0">
                <a:solidFill>
                  <a:srgbClr val="FF0000"/>
                </a:solidFill>
              </a:rPr>
              <a:t>To divide it into 2 equal parts.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pic>
        <p:nvPicPr>
          <p:cNvPr id="6" name="Picture 5" descr="glo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0" y="3190875"/>
            <a:ext cx="3162300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Exploring Angle Pairs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3904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Two angles are </a:t>
            </a:r>
            <a:r>
              <a:rPr lang="en-US" sz="3000" b="1" dirty="0" smtClean="0"/>
              <a:t>adjacent</a:t>
            </a:r>
            <a:r>
              <a:rPr lang="en-US" sz="3000" dirty="0" smtClean="0"/>
              <a:t> if they share a common side.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Adjacent Angles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4082154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∠1 and ∠2 are adjacent angles </a:t>
            </a:r>
            <a:endParaRPr lang="en-US" sz="26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4876800" y="2481951"/>
            <a:ext cx="3276600" cy="1406843"/>
            <a:chOff x="4876800" y="2895600"/>
            <a:chExt cx="3276600" cy="1406843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6172200" y="4267200"/>
              <a:ext cx="1981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6134100" y="3162300"/>
              <a:ext cx="1143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477000" y="3810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4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16200000" flipV="1">
              <a:off x="4762500" y="3009900"/>
              <a:ext cx="12192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 flipH="1" flipV="1">
              <a:off x="5829300" y="3009900"/>
              <a:ext cx="1143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38800" y="35052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3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181599" y="4136583"/>
            <a:ext cx="35487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∠3 and ∠4 are non-adjacent angles </a:t>
            </a:r>
            <a:endParaRPr lang="en-US" sz="2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219200" y="2688777"/>
            <a:ext cx="2971800" cy="1254443"/>
            <a:chOff x="1219200" y="2971800"/>
            <a:chExt cx="2971800" cy="1254443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209800" y="4191000"/>
              <a:ext cx="19812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6200000" flipV="1">
              <a:off x="1104900" y="3086100"/>
              <a:ext cx="1219200" cy="990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2171700" y="3086100"/>
              <a:ext cx="1143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981200" y="3581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1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4600" y="37338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2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2171700" y="3086100"/>
              <a:ext cx="1143000" cy="1066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75268"/>
          </a:xfrm>
        </p:spPr>
        <p:txBody>
          <a:bodyPr/>
          <a:lstStyle/>
          <a:p>
            <a:r>
              <a:rPr lang="en-US" sz="2800" dirty="0" smtClean="0"/>
              <a:t>Two angles are </a:t>
            </a:r>
            <a:r>
              <a:rPr lang="en-US" sz="2800" b="1" dirty="0" smtClean="0"/>
              <a:t>vertical angles </a:t>
            </a:r>
            <a:r>
              <a:rPr lang="en-US" sz="2800" dirty="0" smtClean="0"/>
              <a:t>if their sides form 2 pairs of opposite rays.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Angles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122714" y="2536372"/>
            <a:ext cx="1317172" cy="1436917"/>
            <a:chOff x="2122714" y="2536372"/>
            <a:chExt cx="1317172" cy="1436917"/>
          </a:xfrm>
        </p:grpSpPr>
        <p:cxnSp>
          <p:nvCxnSpPr>
            <p:cNvPr id="5" name="Straight Arrow Connector 4"/>
            <p:cNvCxnSpPr/>
            <p:nvPr/>
          </p:nvCxnSpPr>
          <p:spPr>
            <a:xfrm rot="16200000" flipH="1">
              <a:off x="2084615" y="2628901"/>
              <a:ext cx="1426028" cy="124096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2079171" y="2612574"/>
              <a:ext cx="1404258" cy="131717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23456" y="2797628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1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90800" y="32766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2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436914" y="4060372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∠1 and ∠2 are vertical angles </a:t>
            </a:r>
            <a:endParaRPr lang="en-US" sz="26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540829" y="2569028"/>
            <a:ext cx="1611086" cy="1175661"/>
            <a:chOff x="5540829" y="2569028"/>
            <a:chExt cx="1611086" cy="1175661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>
              <a:off x="5622472" y="2596245"/>
              <a:ext cx="1175660" cy="112122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6200000" flipV="1">
              <a:off x="5508172" y="2601685"/>
              <a:ext cx="674914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128657" y="3233056"/>
              <a:ext cx="1023258" cy="435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715000" y="29718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3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00800" y="2819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4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214257" y="4027715"/>
            <a:ext cx="31895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∠3 and ∠4 are not vertical angles </a:t>
            </a:r>
            <a:endParaRPr lang="en-US" sz="2600" dirty="0"/>
          </a:p>
        </p:txBody>
      </p:sp>
      <p:sp>
        <p:nvSpPr>
          <p:cNvPr id="37" name="TextBox 36"/>
          <p:cNvSpPr txBox="1"/>
          <p:nvPr/>
        </p:nvSpPr>
        <p:spPr>
          <a:xfrm>
            <a:off x="1551620" y="5092727"/>
            <a:ext cx="62701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**</a:t>
            </a:r>
            <a:r>
              <a:rPr lang="en-US" sz="2600" dirty="0" smtClean="0">
                <a:solidFill>
                  <a:srgbClr val="FF0000"/>
                </a:solidFill>
              </a:rPr>
              <a:t>Basically, vertical angles form an X.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6" grpId="0"/>
      <p:bldP spid="3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098099"/>
          </a:xfrm>
        </p:spPr>
        <p:txBody>
          <a:bodyPr/>
          <a:lstStyle/>
          <a:p>
            <a:r>
              <a:rPr lang="en-US" dirty="0" smtClean="0"/>
              <a:t>Two adjacent angles form a </a:t>
            </a:r>
            <a:r>
              <a:rPr lang="en-US" b="1" dirty="0" smtClean="0"/>
              <a:t>linear pair</a:t>
            </a:r>
            <a:r>
              <a:rPr lang="en-US" dirty="0" smtClean="0"/>
              <a:t> if they form a straight angle.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Pair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19200" y="2743200"/>
            <a:ext cx="2819400" cy="949643"/>
            <a:chOff x="1219200" y="2743200"/>
            <a:chExt cx="2819400" cy="949643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219200" y="3657600"/>
              <a:ext cx="28194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V="1">
              <a:off x="1719943" y="2775857"/>
              <a:ext cx="903514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981200" y="3200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1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0800" y="3200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2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219200" y="4016830"/>
            <a:ext cx="29609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∠1 and ∠2 form a linear pair</a:t>
            </a:r>
            <a:endParaRPr lang="en-US" sz="2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800600" y="2743200"/>
            <a:ext cx="2819400" cy="949643"/>
            <a:chOff x="4800600" y="2743200"/>
            <a:chExt cx="2819400" cy="949643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4800600" y="3657600"/>
              <a:ext cx="28194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16200000" flipV="1">
              <a:off x="5301343" y="2775857"/>
              <a:ext cx="903514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6096000" y="2895600"/>
              <a:ext cx="838200" cy="685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562600" y="3200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3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43600" y="31242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4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00800" y="3200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5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778827" y="3973290"/>
            <a:ext cx="386442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∠3 and ∠5 do not form a linear pair because they are non-adjacent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Identify vertical angles and linear pairs.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75114" y="3418114"/>
            <a:ext cx="277585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2612572" y="2351314"/>
            <a:ext cx="1099457" cy="10123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0" y="29718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1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0" y="33528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2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33528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3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2400" y="29718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4</a:t>
            </a:r>
            <a:endParaRPr lang="en-US" sz="26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2748643" y="2476501"/>
            <a:ext cx="1948543" cy="1807029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72541" y="2917371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5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3551" y="1372146"/>
            <a:ext cx="8229600" cy="3445514"/>
          </a:xfrm>
        </p:spPr>
        <p:txBody>
          <a:bodyPr>
            <a:normAutofit/>
          </a:bodyPr>
          <a:lstStyle/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000" dirty="0" smtClean="0"/>
              <a:t>The measures of two vertical angles are always equal</a:t>
            </a:r>
            <a:br>
              <a:rPr lang="en-US" sz="3000" dirty="0" smtClean="0"/>
            </a:br>
            <a:endParaRPr lang="en-US" sz="3000" dirty="0" smtClean="0"/>
          </a:p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000" dirty="0" smtClean="0"/>
              <a:t>The measures of the angles of a linear pair always add up to 180°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Important Rules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03905"/>
            <a:ext cx="9144000" cy="12618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angles are </a:t>
            </a:r>
            <a:r>
              <a:rPr lang="en-US" b="1" dirty="0" smtClean="0"/>
              <a:t>complementary angles</a:t>
            </a:r>
            <a:r>
              <a:rPr lang="en-US" dirty="0" smtClean="0"/>
              <a:t> if they add up to 90°.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3845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Complementary Angles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070144" y="1988810"/>
            <a:ext cx="2016456" cy="1732457"/>
            <a:chOff x="5070144" y="2439194"/>
            <a:chExt cx="2016456" cy="1732457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5257800" y="4114800"/>
              <a:ext cx="1828800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5257800" y="2971800"/>
              <a:ext cx="1447800" cy="1143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4343400" y="3200400"/>
              <a:ext cx="1524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5105400" y="2819400"/>
              <a:ext cx="1447800" cy="1143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03544" y="3679208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002060"/>
                  </a:solidFill>
                </a:rPr>
                <a:t>40°</a:t>
              </a:r>
              <a:endParaRPr lang="en-US" sz="2600" dirty="0">
                <a:solidFill>
                  <a:srgbClr val="00206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70144" y="3276600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002060"/>
                  </a:solidFill>
                </a:rPr>
                <a:t>50°</a:t>
              </a:r>
              <a:endParaRPr lang="en-US" sz="26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57452" y="3999924"/>
            <a:ext cx="74175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**Complementary angles can be either adjacent or non-adjacent.</a:t>
            </a:r>
            <a:endParaRPr lang="en-US" sz="2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599406" y="2141210"/>
            <a:ext cx="1829594" cy="1542624"/>
            <a:chOff x="1599406" y="2141210"/>
            <a:chExt cx="1829594" cy="1542624"/>
          </a:xfrm>
        </p:grpSpPr>
        <p:grpSp>
          <p:nvGrpSpPr>
            <p:cNvPr id="16" name="Group 15"/>
            <p:cNvGrpSpPr/>
            <p:nvPr/>
          </p:nvGrpSpPr>
          <p:grpSpPr>
            <a:xfrm>
              <a:off x="1599406" y="2141210"/>
              <a:ext cx="1829594" cy="1524000"/>
              <a:chOff x="1599406" y="2591594"/>
              <a:chExt cx="1829594" cy="15240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rot="5400000" flipH="1" flipV="1">
                <a:off x="838200" y="3352800"/>
                <a:ext cx="1524000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1600200" y="4114800"/>
                <a:ext cx="1828800" cy="79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1600200" y="2971800"/>
                <a:ext cx="1447800" cy="1143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600200" y="3886200"/>
                <a:ext cx="2286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 flipH="1" flipV="1">
                <a:off x="1714500" y="4000500"/>
                <a:ext cx="2286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1698172" y="293914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11824" y="322216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2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941" y="1303905"/>
            <a:ext cx="8966579" cy="12618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angles are </a:t>
            </a:r>
            <a:r>
              <a:rPr lang="en-US" b="1" dirty="0" smtClean="0"/>
              <a:t>supplementary angles</a:t>
            </a:r>
            <a:r>
              <a:rPr lang="en-US" dirty="0" smtClean="0"/>
              <a:t> if they add up to 180°.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3845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Supplementary Angles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944" y="3877092"/>
            <a:ext cx="89392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**Supplementary angles can be either adjacent (linear pair)</a:t>
            </a:r>
            <a:br>
              <a:rPr lang="en-US" sz="2600" dirty="0" smtClean="0"/>
            </a:br>
            <a:r>
              <a:rPr lang="en-US" sz="2600" dirty="0" smtClean="0"/>
              <a:t>   or non-adjacent.</a:t>
            </a:r>
            <a:endParaRPr lang="en-US" sz="26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645984" y="2265520"/>
            <a:ext cx="2819400" cy="949643"/>
            <a:chOff x="1219200" y="2743200"/>
            <a:chExt cx="2819400" cy="949643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219200" y="3657600"/>
              <a:ext cx="28194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6200000" flipV="1">
              <a:off x="1719943" y="2775857"/>
              <a:ext cx="903514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981200" y="3200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1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90800" y="3200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FF0000"/>
                  </a:solidFill>
                </a:rPr>
                <a:t>2</a:t>
              </a:r>
              <a:endParaRPr lang="en-US" sz="2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203524" y="2082408"/>
            <a:ext cx="3592772" cy="1352251"/>
            <a:chOff x="3493828" y="2819400"/>
            <a:chExt cx="3592772" cy="1352251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5257800" y="4128448"/>
              <a:ext cx="1828800" cy="7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5257800" y="2971800"/>
              <a:ext cx="1447800" cy="1143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0800000">
              <a:off x="3493828" y="3957860"/>
              <a:ext cx="1610779" cy="533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5105400" y="2819400"/>
              <a:ext cx="1447800" cy="1143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617192" y="3679208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002060"/>
                  </a:solidFill>
                </a:rPr>
                <a:t>42°</a:t>
              </a:r>
              <a:endParaRPr lang="en-US" sz="2600" dirty="0">
                <a:solidFill>
                  <a:srgbClr val="00206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40237" y="3399432"/>
              <a:ext cx="104177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rgbClr val="002060"/>
                  </a:solidFill>
                </a:rPr>
                <a:t>138°</a:t>
              </a:r>
              <a:endParaRPr lang="en-US" sz="2600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1316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ym typeface="Symbol"/>
              </a:rPr>
              <a:t></a:t>
            </a:r>
            <a:r>
              <a:rPr lang="en-US" sz="3200" dirty="0" smtClean="0"/>
              <a:t>A and </a:t>
            </a:r>
            <a:r>
              <a:rPr lang="en-US" sz="3200" dirty="0" smtClean="0">
                <a:sym typeface="Symbol"/>
              </a:rPr>
              <a:t></a:t>
            </a:r>
            <a:r>
              <a:rPr lang="en-US" sz="3200" dirty="0" smtClean="0"/>
              <a:t>B are complementary</a:t>
            </a:r>
          </a:p>
          <a:p>
            <a:pPr>
              <a:buNone/>
            </a:pPr>
            <a:r>
              <a:rPr lang="en-US" sz="3200" dirty="0" smtClean="0">
                <a:sym typeface="Symbol"/>
              </a:rPr>
              <a:t></a:t>
            </a:r>
            <a:r>
              <a:rPr lang="en-US" sz="3200" dirty="0" smtClean="0"/>
              <a:t>B and </a:t>
            </a:r>
            <a:r>
              <a:rPr lang="en-US" sz="3200" dirty="0" smtClean="0">
                <a:sym typeface="Symbol"/>
              </a:rPr>
              <a:t></a:t>
            </a:r>
            <a:r>
              <a:rPr lang="en-US" sz="3200" dirty="0" smtClean="0"/>
              <a:t>C are supplementary</a:t>
            </a:r>
          </a:p>
          <a:p>
            <a:pPr>
              <a:buNone/>
            </a:pPr>
            <a:r>
              <a:rPr lang="en-US" sz="3200" dirty="0" smtClean="0"/>
              <a:t>If </a:t>
            </a:r>
            <a:r>
              <a:rPr lang="en-US" sz="3200" i="1" dirty="0" err="1" smtClean="0"/>
              <a:t>m</a:t>
            </a:r>
            <a:r>
              <a:rPr lang="en-US" sz="3200" dirty="0" err="1" smtClean="0">
                <a:sym typeface="Symbol"/>
              </a:rPr>
              <a:t>B</a:t>
            </a:r>
            <a:r>
              <a:rPr lang="en-US" sz="3200" dirty="0" smtClean="0">
                <a:sym typeface="Symbol"/>
              </a:rPr>
              <a:t> = 28°, then find</a:t>
            </a:r>
          </a:p>
          <a:p>
            <a:pPr lvl="1">
              <a:buNone/>
            </a:pPr>
            <a:r>
              <a:rPr lang="en-US" sz="3200" i="1" dirty="0" err="1" smtClean="0"/>
              <a:t>m</a:t>
            </a:r>
            <a:r>
              <a:rPr lang="en-US" sz="3200" dirty="0" err="1" smtClean="0">
                <a:sym typeface="Symbol"/>
              </a:rPr>
              <a:t>A</a:t>
            </a:r>
            <a:r>
              <a:rPr lang="en-US" sz="3200" dirty="0" smtClean="0">
                <a:sym typeface="Symbol"/>
              </a:rPr>
              <a:t> =</a:t>
            </a:r>
          </a:p>
          <a:p>
            <a:pPr lvl="1">
              <a:buNone/>
            </a:pPr>
            <a:r>
              <a:rPr lang="en-US" sz="3200" i="1" dirty="0" err="1" smtClean="0"/>
              <a:t>m</a:t>
            </a:r>
            <a:r>
              <a:rPr lang="en-US" sz="3200" dirty="0" err="1" smtClean="0">
                <a:sym typeface="Symbol"/>
              </a:rPr>
              <a:t>C</a:t>
            </a:r>
            <a:r>
              <a:rPr lang="en-US" sz="3200" dirty="0" smtClean="0">
                <a:sym typeface="Symbol"/>
              </a:rPr>
              <a:t> =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5875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b="1" dirty="0" smtClean="0">
                <a:solidFill>
                  <a:schemeClr val="tx1"/>
                </a:solidFill>
              </a:rPr>
              <a:t>line</a:t>
            </a:r>
            <a:r>
              <a:rPr lang="en-US" sz="3200" dirty="0" smtClean="0">
                <a:solidFill>
                  <a:schemeClr val="tx1"/>
                </a:solidFill>
              </a:rPr>
              <a:t> is usually represented by a straight line that goes forever in opposite directions.</a:t>
            </a:r>
            <a:r>
              <a:rPr lang="en-US" sz="3000" dirty="0" smtClean="0">
                <a:solidFill>
                  <a:schemeClr val="tx1"/>
                </a:solidFill>
              </a:rPr>
              <a:t/>
            </a:r>
            <a:br>
              <a:rPr lang="en-US" sz="3000" dirty="0" smtClean="0">
                <a:solidFill>
                  <a:schemeClr val="tx1"/>
                </a:solidFill>
              </a:rPr>
            </a:b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Undefined Terms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62100" y="3035300"/>
            <a:ext cx="3441700" cy="1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116859" y="299489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26659" y="298854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62150" y="3105151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19" name="TextBox 18"/>
          <p:cNvSpPr txBox="1"/>
          <p:nvPr/>
        </p:nvSpPr>
        <p:spPr>
          <a:xfrm>
            <a:off x="4181475" y="3152776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5372098" y="2951018"/>
            <a:ext cx="22987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Line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600" dirty="0" smtClean="0"/>
              <a:t> or AB </a:t>
            </a:r>
            <a:endParaRPr lang="en-US" sz="2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664036" y="3009900"/>
            <a:ext cx="486064" cy="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86300" y="2562225"/>
            <a:ext cx="2095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/>
      <p:bldP spid="19" grpId="0"/>
      <p:bldP spid="20" grpId="0"/>
      <p:bldP spid="2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8306"/>
            <a:ext cx="8229600" cy="10298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Solve for x and y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475112" y="3358472"/>
            <a:ext cx="5181598" cy="762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H="1">
            <a:off x="2391782" y="2312144"/>
            <a:ext cx="3525673" cy="219956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87400" y="2901272"/>
            <a:ext cx="144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(3x+20)°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44883" y="3434672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(x+46)°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8457" y="2814191"/>
            <a:ext cx="144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7030A0"/>
                </a:solidFill>
              </a:rPr>
              <a:t>y°</a:t>
            </a:r>
            <a:endParaRPr lang="en-US" sz="2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1.7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8099" y="3611607"/>
            <a:ext cx="8170101" cy="1199704"/>
          </a:xfrm>
        </p:spPr>
        <p:txBody>
          <a:bodyPr/>
          <a:lstStyle/>
          <a:p>
            <a:r>
              <a:rPr lang="en-US" dirty="0" smtClean="0"/>
              <a:t>Midpoint and Distance Formula in the Coordinate Plane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For two points on a coordinate plane, the midpoint is:</a:t>
            </a:r>
          </a:p>
          <a:p>
            <a:pPr>
              <a:buNone/>
            </a:pP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Midpoint Formula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38670" y="47265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62884" y="2667000"/>
          <a:ext cx="3502025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Equation" r:id="rId3" imgW="1167893" imgH="431613" progId="Equation.3">
                  <p:embed/>
                </p:oleObj>
              </mc:Choice>
              <mc:Fallback>
                <p:oleObj name="Equation" r:id="rId3" imgW="1167893" imgH="4316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884" y="2667000"/>
                        <a:ext cx="3502025" cy="12938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>
            <a:off x="3886994" y="4114006"/>
            <a:ext cx="33528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29200" y="5257800"/>
            <a:ext cx="35052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534400" y="5029200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x</a:t>
            </a: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1981200"/>
            <a:ext cx="38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y</a:t>
            </a:r>
            <a:endParaRPr lang="en-US" sz="2600" dirty="0"/>
          </a:p>
        </p:txBody>
      </p:sp>
      <p:cxnSp>
        <p:nvCxnSpPr>
          <p:cNvPr id="16" name="Straight Connector 15"/>
          <p:cNvCxnSpPr>
            <a:stCxn id="17" idx="2"/>
            <a:endCxn id="20" idx="7"/>
          </p:cNvCxnSpPr>
          <p:nvPr/>
        </p:nvCxnSpPr>
        <p:spPr>
          <a:xfrm rot="10800000" flipH="1">
            <a:off x="6095999" y="2760636"/>
            <a:ext cx="2311427" cy="1870896"/>
          </a:xfrm>
          <a:prstGeom prst="line">
            <a:avLst/>
          </a:prstGeom>
          <a:ln w="254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096000" y="4572000"/>
            <a:ext cx="119063" cy="119063"/>
          </a:xfrm>
          <a:prstGeom prst="ellipse">
            <a:avLst/>
          </a:prstGeom>
          <a:solidFill>
            <a:schemeClr val="tx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05800" y="2743200"/>
            <a:ext cx="119063" cy="119063"/>
          </a:xfrm>
          <a:prstGeom prst="ellipse">
            <a:avLst/>
          </a:prstGeom>
          <a:solidFill>
            <a:schemeClr val="tx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248400" y="4571999"/>
          <a:ext cx="990600" cy="467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1" name="Equation" r:id="rId5" imgW="457002" imgH="215806" progId="Equation.3">
                  <p:embed/>
                </p:oleObj>
              </mc:Choice>
              <mc:Fallback>
                <p:oleObj name="Equation" r:id="rId5" imgW="457002" imgH="215806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571999"/>
                        <a:ext cx="990600" cy="4677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959725" y="3048000"/>
          <a:ext cx="10731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2" name="Equation" r:id="rId7" imgW="494870" imgH="215713" progId="Equation.3">
                  <p:embed/>
                </p:oleObj>
              </mc:Choice>
              <mc:Fallback>
                <p:oleObj name="Equation" r:id="rId7" imgW="494870" imgH="215713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25" y="3048000"/>
                        <a:ext cx="107315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684953"/>
          </a:xfrm>
        </p:spPr>
        <p:txBody>
          <a:bodyPr/>
          <a:lstStyle/>
          <a:p>
            <a:r>
              <a:rPr lang="en-US" dirty="0" smtClean="0"/>
              <a:t>Find the midpoint of the line segment with the given endpoints.</a:t>
            </a:r>
          </a:p>
          <a:p>
            <a:pPr>
              <a:buNone/>
            </a:pPr>
            <a:r>
              <a:rPr lang="en-US" dirty="0" smtClean="0"/>
              <a:t>	a)  (-2, 8), (4, 10)		b)  (3, -5), (-7, -1)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a) The midpoint of CD is M(-2,1). What are the coordinates of endpoint D given endpoint C(-5,7)?</a:t>
            </a:r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b) The </a:t>
            </a:r>
            <a:r>
              <a:rPr lang="en-US" dirty="0"/>
              <a:t>midpoint of </a:t>
            </a:r>
            <a:r>
              <a:rPr lang="en-US" dirty="0" smtClean="0"/>
              <a:t>AB </a:t>
            </a:r>
            <a:r>
              <a:rPr lang="en-US" dirty="0"/>
              <a:t>is </a:t>
            </a:r>
            <a:r>
              <a:rPr lang="en-US" dirty="0" smtClean="0"/>
              <a:t>M(4,-9). </a:t>
            </a:r>
            <a:r>
              <a:rPr lang="en-US" dirty="0"/>
              <a:t>What are the coordinates of endpoint </a:t>
            </a:r>
            <a:r>
              <a:rPr lang="en-US" dirty="0" smtClean="0"/>
              <a:t>B </a:t>
            </a:r>
            <a:r>
              <a:rPr lang="en-US" dirty="0"/>
              <a:t>given endpoint </a:t>
            </a:r>
            <a:r>
              <a:rPr lang="en-US" dirty="0" smtClean="0"/>
              <a:t>A(-3,-5)?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698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Used to calculate the distance between two points on a coordinate plane.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Formula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29443" y="3400424"/>
          <a:ext cx="4101782" cy="734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2" name="Equation" r:id="rId3" imgW="3898900" imgH="698500" progId="Equation.3">
                  <p:embed/>
                </p:oleObj>
              </mc:Choice>
              <mc:Fallback>
                <p:oleObj name="Equation" r:id="rId3" imgW="3898900" imgH="698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443" y="3400424"/>
                        <a:ext cx="4101782" cy="73484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1021111" y="4642257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3679" y="4775835"/>
            <a:ext cx="13703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A(x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, y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9" name="Oval 8"/>
          <p:cNvSpPr/>
          <p:nvPr/>
        </p:nvSpPr>
        <p:spPr>
          <a:xfrm>
            <a:off x="2907302" y="3451632"/>
            <a:ext cx="119063" cy="1190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69870" y="3585210"/>
            <a:ext cx="13982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B(x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, y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84879" y="2781836"/>
            <a:ext cx="39795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Distance Formula:</a:t>
            </a:r>
            <a:endParaRPr lang="en-US" sz="3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82388" y="4435522"/>
            <a:ext cx="3166281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23332" y="4353637"/>
            <a:ext cx="2961564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distance between the two points.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a) </a:t>
            </a:r>
            <a:r>
              <a:rPr lang="en-US" dirty="0" smtClean="0"/>
              <a:t>S(7</a:t>
            </a:r>
            <a:r>
              <a:rPr lang="en-US" dirty="0" smtClean="0"/>
              <a:t>, 3),  T(1, -5</a:t>
            </a:r>
            <a:r>
              <a:rPr lang="en-US" dirty="0" smtClean="0"/>
              <a:t>)			b) U(-7,5) V(4,-3)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3197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 smtClean="0"/>
              <a:t>A </a:t>
            </a:r>
            <a:r>
              <a:rPr lang="en-US" sz="3200" b="1" dirty="0" smtClean="0"/>
              <a:t>plane</a:t>
            </a:r>
            <a:r>
              <a:rPr lang="en-US" sz="3200" dirty="0" smtClean="0"/>
              <a:t> is usually represented by a surface such as a tabletop or wall.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200" dirty="0" smtClean="0"/>
              <a:t>	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Undefined Terms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257426" y="2619373"/>
            <a:ext cx="3152774" cy="1733551"/>
          </a:xfrm>
          <a:prstGeom prst="parallelogram">
            <a:avLst>
              <a:gd name="adj" fmla="val 61066"/>
            </a:avLst>
          </a:prstGeom>
          <a:solidFill>
            <a:schemeClr val="bg1"/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23384" y="309649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90875" y="2667001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7" name="Oval 6"/>
          <p:cNvSpPr/>
          <p:nvPr/>
        </p:nvSpPr>
        <p:spPr>
          <a:xfrm>
            <a:off x="3256684" y="3855316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24175" y="3425826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sp>
        <p:nvSpPr>
          <p:cNvPr id="9" name="Oval 8"/>
          <p:cNvSpPr/>
          <p:nvPr/>
        </p:nvSpPr>
        <p:spPr>
          <a:xfrm>
            <a:off x="4145684" y="3769591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75100" y="3314701"/>
            <a:ext cx="304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2609851"/>
            <a:ext cx="58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0000"/>
                </a:solidFill>
                <a:latin typeface="Calibri" pitchFamily="34" charset="0"/>
              </a:rPr>
              <a:t>M</a:t>
            </a:r>
            <a:endParaRPr lang="en-US" sz="2600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5100" y="3378200"/>
            <a:ext cx="375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Plane M or Plane ABC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7800" y="1282700"/>
            <a:ext cx="6096000" cy="2768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Collinear points </a:t>
            </a:r>
            <a:r>
              <a:rPr lang="en-US" sz="3200" dirty="0" smtClean="0"/>
              <a:t>are points that lie on the same line.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b="1" u="sng" dirty="0" smtClean="0"/>
          </a:p>
          <a:p>
            <a:r>
              <a:rPr lang="en-US" sz="3200" b="1" dirty="0" smtClean="0"/>
              <a:t>Coplanar points </a:t>
            </a:r>
            <a:r>
              <a:rPr lang="en-US" sz="3200" dirty="0" smtClean="0"/>
              <a:t>are points that lie on the same plane.</a:t>
            </a:r>
          </a:p>
          <a:p>
            <a:pPr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grpSp>
        <p:nvGrpSpPr>
          <p:cNvPr id="37" name="Group 36"/>
          <p:cNvGrpSpPr/>
          <p:nvPr/>
        </p:nvGrpSpPr>
        <p:grpSpPr>
          <a:xfrm>
            <a:off x="6273800" y="1587500"/>
            <a:ext cx="2514600" cy="568643"/>
            <a:chOff x="2628900" y="1625600"/>
            <a:chExt cx="2514600" cy="568643"/>
          </a:xfrm>
        </p:grpSpPr>
        <p:sp>
          <p:nvSpPr>
            <p:cNvPr id="42" name="Oval 41"/>
            <p:cNvSpPr/>
            <p:nvPr/>
          </p:nvSpPr>
          <p:spPr>
            <a:xfrm>
              <a:off x="2921000" y="1625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835400" y="1625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749800" y="1625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2628900" y="1663700"/>
              <a:ext cx="2514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768600" y="1701800"/>
              <a:ext cx="24765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A</a:t>
              </a:r>
              <a:endParaRPr lang="en-US" sz="26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759200" y="1701800"/>
              <a:ext cx="24765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B</a:t>
              </a:r>
              <a:endParaRPr lang="en-US" sz="26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673600" y="1701800"/>
              <a:ext cx="24765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C</a:t>
              </a:r>
              <a:endParaRPr lang="en-US" sz="26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388100" y="3263900"/>
            <a:ext cx="2095500" cy="1781552"/>
            <a:chOff x="4470400" y="3543300"/>
            <a:chExt cx="2095500" cy="1781552"/>
          </a:xfrm>
        </p:grpSpPr>
        <p:sp>
          <p:nvSpPr>
            <p:cNvPr id="29" name="Parallelogram 28"/>
            <p:cNvSpPr/>
            <p:nvPr/>
          </p:nvSpPr>
          <p:spPr>
            <a:xfrm>
              <a:off x="4470400" y="3543300"/>
              <a:ext cx="2095500" cy="1562100"/>
            </a:xfrm>
            <a:prstGeom prst="parallelogram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156200" y="37719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918200" y="39243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965700" y="45847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03800" y="3848100"/>
              <a:ext cx="3048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R</a:t>
              </a:r>
              <a:endParaRPr lang="en-US" sz="26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92700" y="4432300"/>
              <a:ext cx="3048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P</a:t>
              </a:r>
              <a:endParaRPr lang="en-US" sz="26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42000" y="4000500"/>
              <a:ext cx="3048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M</a:t>
              </a:r>
              <a:endParaRPr lang="en-US" sz="2600" dirty="0"/>
            </a:p>
          </p:txBody>
        </p:sp>
      </p:grpSp>
      <p:sp>
        <p:nvSpPr>
          <p:cNvPr id="4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Some Defined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96872"/>
          </a:xfrm>
        </p:spPr>
        <p:txBody>
          <a:bodyPr/>
          <a:lstStyle/>
          <a:p>
            <a:r>
              <a:rPr lang="en-US" sz="3000" dirty="0" smtClean="0"/>
              <a:t>A </a:t>
            </a:r>
            <a:r>
              <a:rPr lang="en-US" sz="3000" b="1" dirty="0" smtClean="0"/>
              <a:t>line segment </a:t>
            </a:r>
            <a:r>
              <a:rPr lang="en-US" sz="3000" dirty="0" smtClean="0"/>
              <a:t>or </a:t>
            </a:r>
            <a:r>
              <a:rPr lang="en-US" sz="3000" b="1" dirty="0" smtClean="0"/>
              <a:t>segment</a:t>
            </a:r>
            <a:r>
              <a:rPr lang="en-US" sz="3000" dirty="0" smtClean="0"/>
              <a:t> is a portion of a line.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35827" y="2676958"/>
            <a:ext cx="22721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570884" y="264087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5934" y="2634529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381250" y="2714625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4705350" y="2724150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sp>
        <p:nvSpPr>
          <p:cNvPr id="23" name="TextBox 22"/>
          <p:cNvSpPr txBox="1"/>
          <p:nvPr/>
        </p:nvSpPr>
        <p:spPr>
          <a:xfrm>
            <a:off x="5343524" y="2552700"/>
            <a:ext cx="31908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Segment AB or AB</a:t>
            </a:r>
            <a:endParaRPr lang="en-US" sz="26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7587116" y="2626293"/>
            <a:ext cx="37147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12672"/>
          </a:xfrm>
        </p:spPr>
        <p:txBody>
          <a:bodyPr/>
          <a:lstStyle/>
          <a:p>
            <a:r>
              <a:rPr lang="en-US" sz="3000" dirty="0" smtClean="0"/>
              <a:t>A </a:t>
            </a:r>
            <a:r>
              <a:rPr lang="en-US" sz="3000" b="1" dirty="0" smtClean="0"/>
              <a:t>ray</a:t>
            </a:r>
            <a:r>
              <a:rPr lang="en-US" sz="3000" dirty="0" smtClean="0"/>
              <a:t> starts at a point and goes in one direction forever.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71345" y="2984046"/>
            <a:ext cx="2209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797454" y="294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00854" y="2954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52495" y="3031671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</a:t>
            </a: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1604645" y="3012621"/>
            <a:ext cx="342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</a:t>
            </a:r>
            <a:endParaRPr lang="en-US" sz="2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1607823" y="3795485"/>
            <a:ext cx="351630" cy="103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03260" y="3966481"/>
            <a:ext cx="134901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Initial Point</a:t>
            </a:r>
            <a:endParaRPr 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3117760" y="3965575"/>
            <a:ext cx="18987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Terminal Point</a:t>
            </a:r>
            <a:endParaRPr lang="en-US" sz="2600" dirty="0"/>
          </a:p>
        </p:txBody>
      </p:sp>
      <p:cxnSp>
        <p:nvCxnSpPr>
          <p:cNvPr id="22" name="Straight Arrow Connector 21"/>
          <p:cNvCxnSpPr/>
          <p:nvPr/>
        </p:nvCxnSpPr>
        <p:spPr>
          <a:xfrm rot="16200000" flipV="1">
            <a:off x="3446148" y="3819524"/>
            <a:ext cx="351630" cy="103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285467" y="3300186"/>
            <a:ext cx="297180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Ray AB or AB</a:t>
            </a:r>
            <a:endParaRPr lang="en-US" sz="2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917871" y="3332843"/>
            <a:ext cx="381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/>
      <p:bldP spid="20" grpId="0"/>
      <p:bldP spid="21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2">
      <a:majorFont>
        <a:latin typeface="Lucida Sans Unicode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12700">
          <a:solidFill>
            <a:schemeClr val="tx1"/>
          </a:solidFill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6841</TotalTime>
  <Words>1388</Words>
  <Application>Microsoft Office PowerPoint</Application>
  <PresentationFormat>On-screen Show (4:3)</PresentationFormat>
  <Paragraphs>377</Paragraphs>
  <Slides>56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Equation</vt:lpstr>
      <vt:lpstr>Chapter 1</vt:lpstr>
      <vt:lpstr>Lesson 1.2</vt:lpstr>
      <vt:lpstr>How terms are defined in Math</vt:lpstr>
      <vt:lpstr>Undefined Terms</vt:lpstr>
      <vt:lpstr>Undefined Terms</vt:lpstr>
      <vt:lpstr>Undefined Terms</vt:lpstr>
      <vt:lpstr>Some Defined Terms</vt:lpstr>
      <vt:lpstr>Segment</vt:lpstr>
      <vt:lpstr>Ray</vt:lpstr>
      <vt:lpstr>Opposite Rays</vt:lpstr>
      <vt:lpstr>Intersections</vt:lpstr>
      <vt:lpstr>Example</vt:lpstr>
      <vt:lpstr>Lesson 1.3</vt:lpstr>
      <vt:lpstr>Ruler Postulate</vt:lpstr>
      <vt:lpstr>Betweeness </vt:lpstr>
      <vt:lpstr>Segment Addition Postulate</vt:lpstr>
      <vt:lpstr>Example</vt:lpstr>
      <vt:lpstr>Example</vt:lpstr>
      <vt:lpstr>Vocabulary</vt:lpstr>
      <vt:lpstr>Vocabulary</vt:lpstr>
      <vt:lpstr>Congruence</vt:lpstr>
      <vt:lpstr>Lesson 1.4</vt:lpstr>
      <vt:lpstr>Angles</vt:lpstr>
      <vt:lpstr>Example</vt:lpstr>
      <vt:lpstr>3 Ways to Name Angles</vt:lpstr>
      <vt:lpstr>3 Ways to Name Angles</vt:lpstr>
      <vt:lpstr>3 Ways to Name Angles</vt:lpstr>
      <vt:lpstr>Measuring Angles</vt:lpstr>
      <vt:lpstr>Using a Protractor</vt:lpstr>
      <vt:lpstr>Classifying Angles</vt:lpstr>
      <vt:lpstr>Classifying Angles</vt:lpstr>
      <vt:lpstr>Angle Addition Postulate</vt:lpstr>
      <vt:lpstr>Example</vt:lpstr>
      <vt:lpstr>Example</vt:lpstr>
      <vt:lpstr>Question</vt:lpstr>
      <vt:lpstr>Congruence</vt:lpstr>
      <vt:lpstr>Bisecting Angles</vt:lpstr>
      <vt:lpstr>Example</vt:lpstr>
      <vt:lpstr>Example</vt:lpstr>
      <vt:lpstr>Question</vt:lpstr>
      <vt:lpstr>Lesson 1.5</vt:lpstr>
      <vt:lpstr>Adjacent Angles</vt:lpstr>
      <vt:lpstr>Vertical Angles</vt:lpstr>
      <vt:lpstr>Linear Pair</vt:lpstr>
      <vt:lpstr>Example</vt:lpstr>
      <vt:lpstr>2 Important Rules</vt:lpstr>
      <vt:lpstr>Complementary Angles</vt:lpstr>
      <vt:lpstr>Supplementary Angles</vt:lpstr>
      <vt:lpstr>Example</vt:lpstr>
      <vt:lpstr>Example</vt:lpstr>
      <vt:lpstr>Lesson 1.7</vt:lpstr>
      <vt:lpstr>Midpoint Formula</vt:lpstr>
      <vt:lpstr>Example</vt:lpstr>
      <vt:lpstr>Example</vt:lpstr>
      <vt:lpstr>Distance Formula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ebyersa738</dc:creator>
  <cp:lastModifiedBy>Shayette Wilson</cp:lastModifiedBy>
  <cp:revision>182</cp:revision>
  <cp:lastPrinted>2011-08-22T23:06:08Z</cp:lastPrinted>
  <dcterms:created xsi:type="dcterms:W3CDTF">2011-08-17T23:28:32Z</dcterms:created>
  <dcterms:modified xsi:type="dcterms:W3CDTF">2017-09-11T15:05:59Z</dcterms:modified>
</cp:coreProperties>
</file>